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59"/>
  </p:notes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13" r:id="rId49"/>
    <p:sldId id="314" r:id="rId50"/>
    <p:sldId id="315" r:id="rId51"/>
    <p:sldId id="316" r:id="rId52"/>
    <p:sldId id="307" r:id="rId53"/>
    <p:sldId id="308" r:id="rId54"/>
    <p:sldId id="309" r:id="rId55"/>
    <p:sldId id="310" r:id="rId56"/>
    <p:sldId id="311" r:id="rId57"/>
    <p:sldId id="312" r:id="rId5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3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207BA0-27D9-4F0B-9281-20EC2B4F57AE}" type="datetimeFigureOut">
              <a:rPr lang="zh-TW" altLang="en-US" smtClean="0"/>
              <a:t>2008/11/3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F17969-ED94-46B9-B0E6-246A4FA16CA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4DE3D2-6BDB-4D15-93B6-B0DA60C9E966}" type="slidenum">
              <a:rPr lang="en-US" altLang="zh-TW"/>
              <a:pPr/>
              <a:t>1</a:t>
            </a:fld>
            <a:endParaRPr lang="en-US" altLang="zh-TW"/>
          </a:p>
        </p:txBody>
      </p:sp>
      <p:sp>
        <p:nvSpPr>
          <p:cNvPr id="13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B26D07-F6FE-4070-8EC1-5AD45D97C66F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614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D76225-557B-4AE2-A86A-F777E031ADCB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EFEEF9-628D-49B8-A597-EBDD7E26B059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69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B7172E-CC75-40BF-906B-7A09F98CB24C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71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3CE288-E002-48C3-AB7E-6EA6280DF834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849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FC2F43-8E0C-4A4B-86B2-619D09C47A75}" type="slidenum">
              <a:rPr lang="en-US" altLang="zh-TW"/>
              <a:pPr/>
              <a:t>15</a:t>
            </a:fld>
            <a:endParaRPr lang="en-US" altLang="zh-TW"/>
          </a:p>
        </p:txBody>
      </p:sp>
      <p:sp>
        <p:nvSpPr>
          <p:cNvPr id="860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7BBDEB-1C6E-484E-88FF-344477B8ECB1}" type="slidenum">
              <a:rPr lang="en-US" altLang="zh-TW"/>
              <a:pPr/>
              <a:t>16</a:t>
            </a:fld>
            <a:endParaRPr lang="en-US" altLang="zh-TW"/>
          </a:p>
        </p:txBody>
      </p:sp>
      <p:sp>
        <p:nvSpPr>
          <p:cNvPr id="870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9987FE-D4D2-4AA4-B3FE-DD799DD64C21}" type="slidenum">
              <a:rPr lang="en-US" altLang="zh-TW"/>
              <a:pPr/>
              <a:t>17</a:t>
            </a:fld>
            <a:endParaRPr lang="en-US" altLang="zh-TW"/>
          </a:p>
        </p:txBody>
      </p:sp>
      <p:sp>
        <p:nvSpPr>
          <p:cNvPr id="88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984735-55FF-4799-B84E-5B92EC0D29C1}" type="slidenum">
              <a:rPr lang="en-US" altLang="zh-TW"/>
              <a:pPr/>
              <a:t>18</a:t>
            </a:fld>
            <a:endParaRPr lang="en-US" altLang="zh-TW"/>
          </a:p>
        </p:txBody>
      </p:sp>
      <p:sp>
        <p:nvSpPr>
          <p:cNvPr id="890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5CA5E5-0A8E-47AD-8367-F191B3BE0881}" type="slidenum">
              <a:rPr lang="en-US" altLang="zh-TW"/>
              <a:pPr/>
              <a:t>19</a:t>
            </a:fld>
            <a:endParaRPr lang="en-US" altLang="zh-TW"/>
          </a:p>
        </p:txBody>
      </p:sp>
      <p:sp>
        <p:nvSpPr>
          <p:cNvPr id="901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CBF152-4134-4A25-A732-6D89EE251186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EAA02C-DCA2-4F3B-92CA-F993755DAB77}" type="slidenum">
              <a:rPr lang="en-US" altLang="zh-TW"/>
              <a:pPr/>
              <a:t>20</a:t>
            </a:fld>
            <a:endParaRPr lang="en-US" altLang="zh-TW"/>
          </a:p>
        </p:txBody>
      </p:sp>
      <p:sp>
        <p:nvSpPr>
          <p:cNvPr id="911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AFF34D-7B43-482A-9BC6-7DFA5517D5C1}" type="slidenum">
              <a:rPr lang="en-US" altLang="zh-TW"/>
              <a:pPr/>
              <a:t>21</a:t>
            </a:fld>
            <a:endParaRPr lang="en-US" altLang="zh-TW"/>
          </a:p>
        </p:txBody>
      </p:sp>
      <p:sp>
        <p:nvSpPr>
          <p:cNvPr id="921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B20F7D-4E3F-4266-98A8-BA67C061EAAD}" type="slidenum">
              <a:rPr lang="en-US" altLang="zh-TW"/>
              <a:pPr/>
              <a:t>22</a:t>
            </a:fld>
            <a:endParaRPr lang="en-US" altLang="zh-TW"/>
          </a:p>
        </p:txBody>
      </p:sp>
      <p:sp>
        <p:nvSpPr>
          <p:cNvPr id="931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BC465A-7C66-4FB7-AC53-B0722DD986D7}" type="slidenum">
              <a:rPr lang="en-US" altLang="zh-TW"/>
              <a:pPr/>
              <a:t>23</a:t>
            </a:fld>
            <a:endParaRPr lang="en-US" altLang="zh-TW"/>
          </a:p>
        </p:txBody>
      </p:sp>
      <p:sp>
        <p:nvSpPr>
          <p:cNvPr id="49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C40BC8-3511-4613-AFC0-DF1C38A520BA}" type="slidenum">
              <a:rPr lang="en-US" altLang="zh-TW"/>
              <a:pPr/>
              <a:t>24</a:t>
            </a:fld>
            <a:endParaRPr lang="en-US" altLang="zh-TW"/>
          </a:p>
        </p:txBody>
      </p:sp>
      <p:sp>
        <p:nvSpPr>
          <p:cNvPr id="57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643F77-0931-4815-A029-10C68FD47592}" type="slidenum">
              <a:rPr lang="en-US" altLang="zh-TW"/>
              <a:pPr/>
              <a:t>25</a:t>
            </a:fld>
            <a:endParaRPr lang="en-US" altLang="zh-TW"/>
          </a:p>
        </p:txBody>
      </p:sp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EC75AD-4A08-42B6-A740-5688DE717BE3}" type="slidenum">
              <a:rPr lang="en-US" altLang="zh-TW"/>
              <a:pPr/>
              <a:t>26</a:t>
            </a:fld>
            <a:endParaRPr lang="en-US" altLang="zh-TW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DB6C4A-1BE1-4179-A8B6-FF3D5AED2CC4}" type="slidenum">
              <a:rPr lang="en-US" altLang="zh-TW"/>
              <a:pPr/>
              <a:t>27</a:t>
            </a:fld>
            <a:endParaRPr lang="en-US" altLang="zh-TW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8B04B4-1B8E-4A57-961A-7506F9FC250C}" type="slidenum">
              <a:rPr lang="en-US" altLang="zh-TW"/>
              <a:pPr/>
              <a:t>28</a:t>
            </a:fld>
            <a:endParaRPr lang="en-US" altLang="zh-TW"/>
          </a:p>
        </p:txBody>
      </p:sp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D7D6B7-480D-4140-ABAD-B3ECFD057981}" type="slidenum">
              <a:rPr lang="en-US" altLang="zh-TW"/>
              <a:pPr/>
              <a:t>29</a:t>
            </a:fld>
            <a:endParaRPr lang="en-US" altLang="zh-TW"/>
          </a:p>
        </p:txBody>
      </p:sp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137122-3207-4A62-92BB-0A20102E61BF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C77EB8-470B-4BAA-8CFC-08418A0A8AE2}" type="slidenum">
              <a:rPr lang="en-US" altLang="zh-TW"/>
              <a:pPr/>
              <a:t>30</a:t>
            </a:fld>
            <a:endParaRPr lang="en-US" altLang="zh-TW"/>
          </a:p>
        </p:txBody>
      </p:sp>
      <p:sp>
        <p:nvSpPr>
          <p:cNvPr id="46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6400CE-1FA5-41C6-A4C5-B56CCEE40A5B}" type="slidenum">
              <a:rPr lang="en-US" altLang="zh-TW"/>
              <a:pPr/>
              <a:t>31</a:t>
            </a:fld>
            <a:endParaRPr lang="en-US" altLang="zh-TW"/>
          </a:p>
        </p:txBody>
      </p:sp>
      <p:sp>
        <p:nvSpPr>
          <p:cNvPr id="49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BDDF8B-1F04-4078-914A-6741AFEE0313}" type="slidenum">
              <a:rPr lang="en-US" altLang="zh-TW"/>
              <a:pPr/>
              <a:t>32</a:t>
            </a:fld>
            <a:endParaRPr lang="en-US" altLang="zh-TW"/>
          </a:p>
        </p:txBody>
      </p:sp>
      <p:sp>
        <p:nvSpPr>
          <p:cNvPr id="53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0C1DE7-977A-4DF0-97F2-22C434F291EF}" type="slidenum">
              <a:rPr lang="en-US" altLang="zh-TW"/>
              <a:pPr/>
              <a:t>33</a:t>
            </a:fld>
            <a:endParaRPr lang="en-US" altLang="zh-TW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7AEAA1-3643-48CC-A3D8-09C1BA0D54C2}" type="slidenum">
              <a:rPr lang="en-US" altLang="zh-TW"/>
              <a:pPr/>
              <a:t>34</a:t>
            </a:fld>
            <a:endParaRPr lang="en-US" altLang="zh-TW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1A2B8D-A13A-4A37-840F-04638FF90296}" type="slidenum">
              <a:rPr lang="en-US" altLang="zh-TW"/>
              <a:pPr/>
              <a:t>35</a:t>
            </a:fld>
            <a:endParaRPr lang="en-US" altLang="zh-TW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5417C1-52A9-4FAB-9956-39C528455E08}" type="slidenum">
              <a:rPr lang="en-US" altLang="zh-TW"/>
              <a:pPr/>
              <a:t>36</a:t>
            </a:fld>
            <a:endParaRPr lang="en-US" altLang="zh-TW"/>
          </a:p>
        </p:txBody>
      </p:sp>
      <p:sp>
        <p:nvSpPr>
          <p:cNvPr id="15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4F745B-9A00-4205-AFFD-CBA67C49D5AA}" type="slidenum">
              <a:rPr lang="en-US" altLang="zh-TW"/>
              <a:pPr/>
              <a:t>37</a:t>
            </a:fld>
            <a:endParaRPr lang="en-US" altLang="zh-TW"/>
          </a:p>
        </p:txBody>
      </p:sp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DAE83A-ADF1-49BE-AC39-74D9EDEE2C37}" type="slidenum">
              <a:rPr lang="en-US" altLang="zh-TW"/>
              <a:pPr/>
              <a:t>38</a:t>
            </a:fld>
            <a:endParaRPr lang="en-US" altLang="zh-TW"/>
          </a:p>
        </p:txBody>
      </p:sp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B8022C-D1C5-4E3B-9E49-179B261C785D}" type="slidenum">
              <a:rPr lang="en-US" altLang="zh-TW"/>
              <a:pPr/>
              <a:t>39</a:t>
            </a:fld>
            <a:endParaRPr lang="en-US" altLang="zh-TW"/>
          </a:p>
        </p:txBody>
      </p:sp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16C44D-CF65-4D3A-9267-1EB12943012E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58504E-11D8-4A5A-854E-57C88E56D99D}" type="slidenum">
              <a:rPr lang="en-US" altLang="zh-TW"/>
              <a:pPr/>
              <a:t>40</a:t>
            </a:fld>
            <a:endParaRPr lang="en-US" altLang="zh-TW"/>
          </a:p>
        </p:txBody>
      </p:sp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7B0902-76C8-4CDF-AEE2-94BBDE2F747D}" type="slidenum">
              <a:rPr lang="en-US" altLang="zh-TW"/>
              <a:pPr/>
              <a:t>41</a:t>
            </a:fld>
            <a:endParaRPr lang="en-US" altLang="zh-TW"/>
          </a:p>
        </p:txBody>
      </p:sp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36CC1A-6DB3-4CFC-A43F-B6B2FA04C11E}" type="slidenum">
              <a:rPr lang="en-US" altLang="zh-TW"/>
              <a:pPr/>
              <a:t>42</a:t>
            </a:fld>
            <a:endParaRPr lang="en-US" altLang="zh-TW"/>
          </a:p>
        </p:txBody>
      </p:sp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6FB3D8-904C-48F8-B83E-A8B3A0226423}" type="slidenum">
              <a:rPr lang="en-US" altLang="zh-TW"/>
              <a:pPr/>
              <a:t>43</a:t>
            </a:fld>
            <a:endParaRPr lang="en-US" altLang="zh-TW"/>
          </a:p>
        </p:txBody>
      </p:sp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DD6A81-CADE-4BB4-AA90-F1437AE128A3}" type="slidenum">
              <a:rPr lang="en-US" altLang="zh-TW"/>
              <a:pPr/>
              <a:t>44</a:t>
            </a:fld>
            <a:endParaRPr lang="en-US" altLang="zh-TW"/>
          </a:p>
        </p:txBody>
      </p:sp>
      <p:sp>
        <p:nvSpPr>
          <p:cNvPr id="501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7BA53A-A9ED-44F3-8FFA-33FD842E9DAA}" type="slidenum">
              <a:rPr lang="en-US" altLang="zh-TW"/>
              <a:pPr/>
              <a:t>45</a:t>
            </a:fld>
            <a:endParaRPr lang="en-US" altLang="zh-TW"/>
          </a:p>
        </p:txBody>
      </p:sp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9F8086-0A6D-4A91-86CA-E291C41CC812}" type="slidenum">
              <a:rPr lang="en-US" altLang="zh-TW"/>
              <a:pPr/>
              <a:t>46</a:t>
            </a:fld>
            <a:endParaRPr lang="en-US" altLang="zh-TW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742EB3-6B7D-4C96-B24A-449D01653A73}" type="slidenum">
              <a:rPr lang="en-US" altLang="zh-TW"/>
              <a:pPr/>
              <a:t>47</a:t>
            </a:fld>
            <a:endParaRPr lang="en-US" altLang="zh-TW"/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CE710C-D3C0-4065-9A97-32D021DBD3A3}" type="slidenum">
              <a:rPr lang="en-US" altLang="zh-TW"/>
              <a:pPr/>
              <a:t>48</a:t>
            </a:fld>
            <a:endParaRPr lang="en-US" altLang="zh-TW"/>
          </a:p>
        </p:txBody>
      </p:sp>
      <p:sp>
        <p:nvSpPr>
          <p:cNvPr id="942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B80FC7-3D88-47B2-B61B-40B84AE50E64}" type="slidenum">
              <a:rPr lang="en-US" altLang="zh-TW"/>
              <a:pPr/>
              <a:t>49</a:t>
            </a:fld>
            <a:endParaRPr lang="en-US" altLang="zh-TW"/>
          </a:p>
        </p:txBody>
      </p:sp>
      <p:sp>
        <p:nvSpPr>
          <p:cNvPr id="1024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4BFDE7-C38A-433F-82EB-11577A762D79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37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81918B-8AE6-4444-9D3C-F91FFBD558ED}" type="slidenum">
              <a:rPr lang="en-US" altLang="zh-TW"/>
              <a:pPr/>
              <a:t>50</a:t>
            </a:fld>
            <a:endParaRPr lang="en-US" altLang="zh-TW"/>
          </a:p>
        </p:txBody>
      </p:sp>
      <p:sp>
        <p:nvSpPr>
          <p:cNvPr id="1044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7250D6-9A0F-4F04-B739-7A64537A470C}" type="slidenum">
              <a:rPr lang="en-US" altLang="zh-TW"/>
              <a:pPr/>
              <a:t>51</a:t>
            </a:fld>
            <a:endParaRPr lang="en-US" altLang="zh-TW"/>
          </a:p>
        </p:txBody>
      </p:sp>
      <p:sp>
        <p:nvSpPr>
          <p:cNvPr id="1064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A00915-1083-4129-864E-26E360AA4C0A}" type="slidenum">
              <a:rPr lang="en-US" altLang="zh-TW"/>
              <a:pPr/>
              <a:t>52</a:t>
            </a:fld>
            <a:endParaRPr lang="en-US" altLang="zh-TW"/>
          </a:p>
        </p:txBody>
      </p:sp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360E-3B1B-4B47-B0B8-07AD8E707F67}" type="slidenum">
              <a:rPr lang="en-US" altLang="zh-TW"/>
              <a:pPr/>
              <a:t>53</a:t>
            </a:fld>
            <a:endParaRPr lang="en-US" altLang="zh-TW"/>
          </a:p>
        </p:txBody>
      </p:sp>
      <p:sp>
        <p:nvSpPr>
          <p:cNvPr id="747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3CC3FC-9A4E-4C5B-A639-9826AD1F4570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75E8EB-27BA-4C3F-A6B8-C9845B34A481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885F76-E0B0-4DC1-A778-042BD42C1B5C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57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40E8D3-A9CD-4A6C-A790-EE287E9FF154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60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7B757A-4116-4A6A-A0B1-B422886D5D69}" type="datetimeFigureOut">
              <a:rPr lang="zh-TW" altLang="en-US" smtClean="0"/>
              <a:t>2008/11/3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A1154D-DDCD-4B46-8ECB-ACB3EA8CF9B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7B757A-4116-4A6A-A0B1-B422886D5D69}" type="datetimeFigureOut">
              <a:rPr lang="zh-TW" altLang="en-US" smtClean="0"/>
              <a:t>2008/11/3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A1154D-DDCD-4B46-8ECB-ACB3EA8CF9B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7B757A-4116-4A6A-A0B1-B422886D5D69}" type="datetimeFigureOut">
              <a:rPr lang="zh-TW" altLang="en-US" smtClean="0"/>
              <a:t>2008/11/3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A1154D-DDCD-4B46-8ECB-ACB3EA8CF9B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905000"/>
            <a:ext cx="7696200" cy="40386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762000" y="6391275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基本功能介紹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T.-M. Hwang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51B8EDE1-0A3F-4505-8C3E-A794645E96C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86300" y="1905000"/>
            <a:ext cx="3771900" cy="19431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86300" y="4000500"/>
            <a:ext cx="3771900" cy="19431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>
          <a:xfrm>
            <a:off x="762000" y="6391275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基本功能介紹</a:t>
            </a:r>
            <a:endParaRPr lang="en-US" altLang="zh-TW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T.-M. Hwang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2FB618F6-E126-4D17-9771-303D71D8A74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標題，四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sz="quarter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370013" y="1827213"/>
            <a:ext cx="3579812" cy="1981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5102225" y="1827213"/>
            <a:ext cx="3581400" cy="1981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1370013" y="3960813"/>
            <a:ext cx="3579812" cy="1981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02225" y="3960813"/>
            <a:ext cx="3581400" cy="1981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分支宣告與程式設計</a:t>
            </a:r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T.-M. Hwang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EA113EC-FFB4-4956-82A2-197E57E1C7A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標題，1 個大物件與 2 個小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迴圈</a:t>
            </a:r>
            <a:endParaRPr lang="en-US" altLang="zh-TW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T.-M. Hwang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F001FA3-40C1-4848-A1E8-68027B9A79B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使用者定義函式</a:t>
            </a: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T.-M. Hwang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34D3909-A015-453B-9A42-2E7D5051961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7B757A-4116-4A6A-A0B1-B422886D5D69}" type="datetimeFigureOut">
              <a:rPr lang="zh-TW" altLang="en-US" smtClean="0"/>
              <a:t>2008/11/3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A1154D-DDCD-4B46-8ECB-ACB3EA8CF9B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7B757A-4116-4A6A-A0B1-B422886D5D69}" type="datetimeFigureOut">
              <a:rPr lang="zh-TW" altLang="en-US" smtClean="0"/>
              <a:t>2008/11/3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A1154D-DDCD-4B46-8ECB-ACB3EA8CF9B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7B757A-4116-4A6A-A0B1-B422886D5D69}" type="datetimeFigureOut">
              <a:rPr lang="zh-TW" altLang="en-US" smtClean="0"/>
              <a:t>2008/11/3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A1154D-DDCD-4B46-8ECB-ACB3EA8CF9B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7B757A-4116-4A6A-A0B1-B422886D5D69}" type="datetimeFigureOut">
              <a:rPr lang="zh-TW" altLang="en-US" smtClean="0"/>
              <a:t>2008/11/3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A1154D-DDCD-4B46-8ECB-ACB3EA8CF9B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7B757A-4116-4A6A-A0B1-B422886D5D69}" type="datetimeFigureOut">
              <a:rPr lang="zh-TW" altLang="en-US" smtClean="0"/>
              <a:t>2008/11/3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A1154D-DDCD-4B46-8ECB-ACB3EA8CF9B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7B757A-4116-4A6A-A0B1-B422886D5D69}" type="datetimeFigureOut">
              <a:rPr lang="zh-TW" altLang="en-US" smtClean="0"/>
              <a:t>2008/11/3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A1154D-DDCD-4B46-8ECB-ACB3EA8CF9B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7B757A-4116-4A6A-A0B1-B422886D5D69}" type="datetimeFigureOut">
              <a:rPr lang="zh-TW" altLang="en-US" smtClean="0"/>
              <a:t>2008/11/3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A1154D-DDCD-4B46-8ECB-ACB3EA8CF9B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7B757A-4116-4A6A-A0B1-B422886D5D69}" type="datetimeFigureOut">
              <a:rPr lang="zh-TW" altLang="en-US" smtClean="0"/>
              <a:t>2008/11/3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A1154D-DDCD-4B46-8ECB-ACB3EA8CF9B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27B757A-4116-4A6A-A0B1-B422886D5D69}" type="datetimeFigureOut">
              <a:rPr lang="zh-TW" altLang="en-US" smtClean="0"/>
              <a:t>2008/11/3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3A1154D-DDCD-4B46-8ECB-ACB3EA8CF9B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example/Conv_rate/conv_ratio.m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25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2.bin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>
                <a:ea typeface="標楷體" pitchFamily="65" charset="-120"/>
              </a:rPr>
              <a:t>MATLAB </a:t>
            </a:r>
            <a:r>
              <a:rPr lang="zh-TW" altLang="en-US" dirty="0">
                <a:ea typeface="標楷體" pitchFamily="65" charset="-120"/>
              </a:rPr>
              <a:t>基本功能介紹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zh-TW" altLang="en-US" sz="2900">
                <a:ea typeface="標楷體" pitchFamily="65" charset="-120"/>
              </a:rPr>
              <a:t>黃聰明</a:t>
            </a:r>
          </a:p>
          <a:p>
            <a:pPr>
              <a:lnSpc>
                <a:spcPct val="80000"/>
              </a:lnSpc>
            </a:pPr>
            <a:r>
              <a:rPr lang="en-US" altLang="zh-TW" sz="2900"/>
              <a:t>min@math.ntnu.edu.tw</a:t>
            </a:r>
          </a:p>
          <a:p>
            <a:pPr>
              <a:lnSpc>
                <a:spcPct val="80000"/>
              </a:lnSpc>
            </a:pPr>
            <a:r>
              <a:rPr lang="en-US" altLang="zh-TW" sz="2900"/>
              <a:t>http://math.ntnu.edu.tw/~min</a:t>
            </a:r>
          </a:p>
          <a:p>
            <a:pPr>
              <a:lnSpc>
                <a:spcPct val="80000"/>
              </a:lnSpc>
            </a:pPr>
            <a:r>
              <a:rPr lang="zh-TW" altLang="en-US" sz="2900">
                <a:ea typeface="標楷體" pitchFamily="65" charset="-120"/>
              </a:rPr>
              <a:t>臺灣師範大學數學系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基本功能介紹</a:t>
            </a:r>
            <a:endParaRPr lang="en-US" altLang="zh-TW"/>
          </a:p>
        </p:txBody>
      </p:sp>
      <p:sp>
        <p:nvSpPr>
          <p:cNvPr id="92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9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A7B7-E61A-4FF0-B985-DFE170CF231E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48413" name="Rectangle 28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>
                <a:ea typeface="標楷體" pitchFamily="65" charset="-120"/>
              </a:rPr>
              <a:t>矩陣的索引或下標</a:t>
            </a:r>
            <a:r>
              <a:rPr lang="zh-TW" altLang="en-US"/>
              <a:t> </a:t>
            </a:r>
            <a:r>
              <a:rPr lang="en-US" altLang="zh-TW"/>
              <a:t>(II)</a:t>
            </a:r>
          </a:p>
        </p:txBody>
      </p:sp>
      <p:graphicFrame>
        <p:nvGraphicFramePr>
          <p:cNvPr id="48445" name="Group 317"/>
          <p:cNvGraphicFramePr>
            <a:graphicFrameLocks noGrp="1"/>
          </p:cNvGraphicFramePr>
          <p:nvPr>
            <p:ph idx="1"/>
          </p:nvPr>
        </p:nvGraphicFramePr>
        <p:xfrm>
          <a:off x="1476375" y="2060575"/>
          <a:ext cx="4321175" cy="2519364"/>
        </p:xfrm>
        <a:graphic>
          <a:graphicData uri="http://schemas.openxmlformats.org/drawingml/2006/table">
            <a:tbl>
              <a:tblPr/>
              <a:tblGrid>
                <a:gridCol w="503238"/>
                <a:gridCol w="300037"/>
                <a:gridCol w="565150"/>
                <a:gridCol w="360363"/>
                <a:gridCol w="574675"/>
                <a:gridCol w="360362"/>
                <a:gridCol w="431800"/>
                <a:gridCol w="360363"/>
                <a:gridCol w="431800"/>
                <a:gridCol w="433387"/>
              </a:tblGrid>
              <a:tr h="50323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4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  <a:endParaRPr kumimoji="1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10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6</a:t>
                      </a:r>
                      <a:endParaRPr kumimoji="1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11</a:t>
                      </a:r>
                      <a:endParaRPr kumimoji="1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6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16</a:t>
                      </a:r>
                      <a:endParaRPr kumimoji="1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2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21</a:t>
                      </a:r>
                      <a:endParaRPr kumimoji="1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8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2</a:t>
                      </a:r>
                      <a:endParaRPr kumimoji="1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2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7</a:t>
                      </a:r>
                      <a:endParaRPr kumimoji="1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9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12</a:t>
                      </a:r>
                      <a:endParaRPr kumimoji="1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4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17</a:t>
                      </a:r>
                      <a:endParaRPr kumimoji="1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7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22</a:t>
                      </a:r>
                      <a:endParaRPr kumimoji="1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7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3</a:t>
                      </a:r>
                      <a:endParaRPr kumimoji="1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5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8</a:t>
                      </a:r>
                      <a:endParaRPr kumimoji="1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7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13</a:t>
                      </a:r>
                      <a:endParaRPr kumimoji="1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1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18</a:t>
                      </a:r>
                      <a:endParaRPr kumimoji="1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5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23</a:t>
                      </a:r>
                      <a:endParaRPr kumimoji="1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4</a:t>
                      </a:r>
                      <a:endParaRPr kumimoji="1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3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9</a:t>
                      </a:r>
                      <a:endParaRPr kumimoji="1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4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14</a:t>
                      </a:r>
                      <a:endParaRPr kumimoji="1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5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19</a:t>
                      </a:r>
                      <a:endParaRPr kumimoji="1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4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24</a:t>
                      </a:r>
                      <a:endParaRPr kumimoji="1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23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5</a:t>
                      </a:r>
                      <a:endParaRPr kumimoji="1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13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10</a:t>
                      </a:r>
                      <a:endParaRPr kumimoji="1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13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15</a:t>
                      </a:r>
                      <a:endParaRPr kumimoji="1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0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20</a:t>
                      </a:r>
                      <a:endParaRPr kumimoji="1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3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pitchFamily="18" charset="-120"/>
                          <a:cs typeface="Arial" charset="0"/>
                        </a:rPr>
                        <a:t>25</a:t>
                      </a:r>
                      <a:endParaRPr kumimoji="1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446" name="Rectangle 318"/>
          <p:cNvSpPr>
            <a:spLocks noChangeArrowheads="1"/>
          </p:cNvSpPr>
          <p:nvPr/>
        </p:nvSpPr>
        <p:spPr bwMode="auto">
          <a:xfrm>
            <a:off x="684213" y="3562350"/>
            <a:ext cx="85725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altLang="zh-TW" sz="2700"/>
              <a:t>A = </a:t>
            </a:r>
          </a:p>
        </p:txBody>
      </p:sp>
      <p:sp>
        <p:nvSpPr>
          <p:cNvPr id="48447" name="Rectangle 319"/>
          <p:cNvSpPr>
            <a:spLocks noChangeArrowheads="1"/>
          </p:cNvSpPr>
          <p:nvPr/>
        </p:nvSpPr>
        <p:spPr bwMode="auto">
          <a:xfrm>
            <a:off x="1979613" y="1844675"/>
            <a:ext cx="215900" cy="2879725"/>
          </a:xfrm>
          <a:prstGeom prst="rect">
            <a:avLst/>
          </a:prstGeom>
          <a:noFill/>
          <a:ln w="28575">
            <a:solidFill>
              <a:srgbClr val="3399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448" name="Rectangle 320"/>
          <p:cNvSpPr>
            <a:spLocks noChangeArrowheads="1"/>
          </p:cNvSpPr>
          <p:nvPr/>
        </p:nvSpPr>
        <p:spPr bwMode="auto">
          <a:xfrm>
            <a:off x="2916238" y="1844675"/>
            <a:ext cx="215900" cy="2879725"/>
          </a:xfrm>
          <a:prstGeom prst="rect">
            <a:avLst/>
          </a:prstGeom>
          <a:noFill/>
          <a:ln w="28575">
            <a:solidFill>
              <a:srgbClr val="3399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449" name="Rectangle 321"/>
          <p:cNvSpPr>
            <a:spLocks noChangeArrowheads="1"/>
          </p:cNvSpPr>
          <p:nvPr/>
        </p:nvSpPr>
        <p:spPr bwMode="auto">
          <a:xfrm>
            <a:off x="3851275" y="1844675"/>
            <a:ext cx="215900" cy="2879725"/>
          </a:xfrm>
          <a:prstGeom prst="rect">
            <a:avLst/>
          </a:prstGeom>
          <a:noFill/>
          <a:ln w="28575">
            <a:solidFill>
              <a:srgbClr val="3399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450" name="Rectangle 322"/>
          <p:cNvSpPr>
            <a:spLocks noChangeArrowheads="1"/>
          </p:cNvSpPr>
          <p:nvPr/>
        </p:nvSpPr>
        <p:spPr bwMode="auto">
          <a:xfrm>
            <a:off x="4643438" y="1844675"/>
            <a:ext cx="215900" cy="2879725"/>
          </a:xfrm>
          <a:prstGeom prst="rect">
            <a:avLst/>
          </a:prstGeom>
          <a:noFill/>
          <a:ln w="28575">
            <a:solidFill>
              <a:srgbClr val="3399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451" name="Rectangle 323"/>
          <p:cNvSpPr>
            <a:spLocks noChangeArrowheads="1"/>
          </p:cNvSpPr>
          <p:nvPr/>
        </p:nvSpPr>
        <p:spPr bwMode="auto">
          <a:xfrm>
            <a:off x="5435600" y="1844675"/>
            <a:ext cx="215900" cy="2879725"/>
          </a:xfrm>
          <a:prstGeom prst="rect">
            <a:avLst/>
          </a:prstGeom>
          <a:noFill/>
          <a:ln w="28575">
            <a:solidFill>
              <a:srgbClr val="3399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452" name="Rectangle 324"/>
          <p:cNvSpPr>
            <a:spLocks noChangeArrowheads="1"/>
          </p:cNvSpPr>
          <p:nvPr/>
        </p:nvSpPr>
        <p:spPr bwMode="auto">
          <a:xfrm>
            <a:off x="3203575" y="2565400"/>
            <a:ext cx="935038" cy="504825"/>
          </a:xfrm>
          <a:prstGeom prst="rect">
            <a:avLst/>
          </a:prstGeom>
          <a:noFill/>
          <a:ln w="28575">
            <a:solidFill>
              <a:srgbClr val="2D1EEE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" name="Group 327"/>
          <p:cNvGrpSpPr>
            <a:grpSpLocks/>
          </p:cNvGrpSpPr>
          <p:nvPr/>
        </p:nvGrpSpPr>
        <p:grpSpPr bwMode="auto">
          <a:xfrm>
            <a:off x="468313" y="4221163"/>
            <a:ext cx="863600" cy="936625"/>
            <a:chOff x="295" y="2659"/>
            <a:chExt cx="544" cy="590"/>
          </a:xfrm>
        </p:grpSpPr>
        <p:sp>
          <p:nvSpPr>
            <p:cNvPr id="48454" name="AutoShape 326"/>
            <p:cNvSpPr>
              <a:spLocks noChangeArrowheads="1"/>
            </p:cNvSpPr>
            <p:nvPr/>
          </p:nvSpPr>
          <p:spPr bwMode="auto">
            <a:xfrm>
              <a:off x="295" y="2704"/>
              <a:ext cx="544" cy="545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453" name="Rectangle 325"/>
            <p:cNvSpPr>
              <a:spLocks noChangeArrowheads="1"/>
            </p:cNvSpPr>
            <p:nvPr/>
          </p:nvSpPr>
          <p:spPr bwMode="auto">
            <a:xfrm>
              <a:off x="295" y="2659"/>
              <a:ext cx="544" cy="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solidFill>
                    <a:srgbClr val="2D1EEE"/>
                  </a:solidFill>
                </a:rPr>
                <a:t>A(2,3)</a:t>
              </a:r>
              <a:r>
                <a:rPr lang="en-US" altLang="zh-TW" sz="2700"/>
                <a:t> 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solidFill>
                    <a:srgbClr val="CC00CC"/>
                  </a:solidFill>
                </a:rPr>
                <a:t>A(12)</a:t>
              </a:r>
              <a:r>
                <a:rPr lang="en-US" altLang="zh-TW" sz="2000"/>
                <a:t> </a:t>
              </a:r>
            </a:p>
          </p:txBody>
        </p:sp>
      </p:grpSp>
      <p:sp>
        <p:nvSpPr>
          <p:cNvPr id="48456" name="Line 328"/>
          <p:cNvSpPr>
            <a:spLocks noChangeShapeType="1"/>
          </p:cNvSpPr>
          <p:nvPr/>
        </p:nvSpPr>
        <p:spPr bwMode="auto">
          <a:xfrm flipV="1">
            <a:off x="1331913" y="2924175"/>
            <a:ext cx="2087562" cy="1368425"/>
          </a:xfrm>
          <a:prstGeom prst="line">
            <a:avLst/>
          </a:prstGeom>
          <a:noFill/>
          <a:ln w="28575">
            <a:solidFill>
              <a:srgbClr val="2D1EEE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8457" name="Rectangle 329"/>
          <p:cNvSpPr>
            <a:spLocks noChangeArrowheads="1"/>
          </p:cNvSpPr>
          <p:nvPr/>
        </p:nvSpPr>
        <p:spPr bwMode="auto">
          <a:xfrm>
            <a:off x="2268538" y="3573463"/>
            <a:ext cx="1871662" cy="1008062"/>
          </a:xfrm>
          <a:prstGeom prst="rect">
            <a:avLst/>
          </a:prstGeom>
          <a:noFill/>
          <a:ln w="28575">
            <a:solidFill>
              <a:srgbClr val="2D1EEE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3" name="Group 333"/>
          <p:cNvGrpSpPr>
            <a:grpSpLocks/>
          </p:cNvGrpSpPr>
          <p:nvPr/>
        </p:nvGrpSpPr>
        <p:grpSpPr bwMode="auto">
          <a:xfrm>
            <a:off x="3778250" y="5157788"/>
            <a:ext cx="2089150" cy="938212"/>
            <a:chOff x="2154" y="3203"/>
            <a:chExt cx="1316" cy="591"/>
          </a:xfrm>
        </p:grpSpPr>
        <p:sp>
          <p:nvSpPr>
            <p:cNvPr id="48459" name="AutoShape 331"/>
            <p:cNvSpPr>
              <a:spLocks noChangeArrowheads="1"/>
            </p:cNvSpPr>
            <p:nvPr/>
          </p:nvSpPr>
          <p:spPr bwMode="auto">
            <a:xfrm>
              <a:off x="2154" y="3249"/>
              <a:ext cx="1316" cy="545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460" name="Rectangle 332"/>
            <p:cNvSpPr>
              <a:spLocks noChangeArrowheads="1"/>
            </p:cNvSpPr>
            <p:nvPr/>
          </p:nvSpPr>
          <p:spPr bwMode="auto">
            <a:xfrm>
              <a:off x="2155" y="3203"/>
              <a:ext cx="1315" cy="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solidFill>
                    <a:srgbClr val="2D1EEE"/>
                  </a:solidFill>
                </a:rPr>
                <a:t>A(4:5,2:3)</a:t>
              </a:r>
              <a:r>
                <a:rPr lang="en-US" altLang="zh-TW" sz="2700"/>
                <a:t> 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solidFill>
                    <a:srgbClr val="CC00CC"/>
                  </a:solidFill>
                </a:rPr>
                <a:t>A([ 9 14; 10 15 ])</a:t>
              </a:r>
              <a:r>
                <a:rPr lang="en-US" altLang="zh-TW" sz="2000"/>
                <a:t> </a:t>
              </a:r>
            </a:p>
          </p:txBody>
        </p:sp>
      </p:grpSp>
      <p:sp>
        <p:nvSpPr>
          <p:cNvPr id="48462" name="Line 334"/>
          <p:cNvSpPr>
            <a:spLocks noChangeShapeType="1"/>
          </p:cNvSpPr>
          <p:nvPr/>
        </p:nvSpPr>
        <p:spPr bwMode="auto">
          <a:xfrm flipH="1" flipV="1">
            <a:off x="3779838" y="4365625"/>
            <a:ext cx="360362" cy="792163"/>
          </a:xfrm>
          <a:prstGeom prst="line">
            <a:avLst/>
          </a:prstGeom>
          <a:noFill/>
          <a:ln w="28575">
            <a:solidFill>
              <a:srgbClr val="2D1EEE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8463" name="Rectangle 335"/>
          <p:cNvSpPr>
            <a:spLocks noChangeArrowheads="1"/>
          </p:cNvSpPr>
          <p:nvPr/>
        </p:nvSpPr>
        <p:spPr bwMode="auto">
          <a:xfrm>
            <a:off x="4932363" y="2060575"/>
            <a:ext cx="863600" cy="2520950"/>
          </a:xfrm>
          <a:prstGeom prst="rect">
            <a:avLst/>
          </a:prstGeom>
          <a:noFill/>
          <a:ln w="28575">
            <a:solidFill>
              <a:srgbClr val="2D1EEE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4" name="Group 341"/>
          <p:cNvGrpSpPr>
            <a:grpSpLocks/>
          </p:cNvGrpSpPr>
          <p:nvPr/>
        </p:nvGrpSpPr>
        <p:grpSpPr bwMode="auto">
          <a:xfrm>
            <a:off x="6732588" y="2060575"/>
            <a:ext cx="1152525" cy="1306513"/>
            <a:chOff x="3878" y="2108"/>
            <a:chExt cx="726" cy="823"/>
          </a:xfrm>
        </p:grpSpPr>
        <p:sp>
          <p:nvSpPr>
            <p:cNvPr id="48468" name="AutoShape 340"/>
            <p:cNvSpPr>
              <a:spLocks noChangeArrowheads="1"/>
            </p:cNvSpPr>
            <p:nvPr/>
          </p:nvSpPr>
          <p:spPr bwMode="auto">
            <a:xfrm>
              <a:off x="3878" y="2160"/>
              <a:ext cx="726" cy="726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466" name="Rectangle 338"/>
            <p:cNvSpPr>
              <a:spLocks noChangeArrowheads="1"/>
            </p:cNvSpPr>
            <p:nvPr/>
          </p:nvSpPr>
          <p:spPr bwMode="auto">
            <a:xfrm>
              <a:off x="3878" y="2108"/>
              <a:ext cx="726" cy="8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solidFill>
                    <a:srgbClr val="2D1EEE"/>
                  </a:solidFill>
                </a:rPr>
                <a:t>A(1:5,5)</a:t>
              </a:r>
              <a:r>
                <a:rPr lang="en-US" altLang="zh-TW" sz="2700"/>
                <a:t> 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solidFill>
                    <a:srgbClr val="2D1EEE"/>
                  </a:solidFill>
                </a:rPr>
                <a:t>A(:,5)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solidFill>
                    <a:srgbClr val="CC00CC"/>
                  </a:solidFill>
                </a:rPr>
                <a:t>A(21;25)</a:t>
              </a:r>
              <a:r>
                <a:rPr lang="en-US" altLang="zh-TW" sz="2000"/>
                <a:t> </a:t>
              </a:r>
            </a:p>
          </p:txBody>
        </p:sp>
      </p:grpSp>
      <p:grpSp>
        <p:nvGrpSpPr>
          <p:cNvPr id="5" name="Group 342"/>
          <p:cNvGrpSpPr>
            <a:grpSpLocks/>
          </p:cNvGrpSpPr>
          <p:nvPr/>
        </p:nvGrpSpPr>
        <p:grpSpPr bwMode="auto">
          <a:xfrm>
            <a:off x="6732588" y="4210050"/>
            <a:ext cx="1368425" cy="1306513"/>
            <a:chOff x="4694" y="2335"/>
            <a:chExt cx="862" cy="823"/>
          </a:xfrm>
        </p:grpSpPr>
        <p:sp>
          <p:nvSpPr>
            <p:cNvPr id="48465" name="AutoShape 337"/>
            <p:cNvSpPr>
              <a:spLocks noChangeArrowheads="1"/>
            </p:cNvSpPr>
            <p:nvPr/>
          </p:nvSpPr>
          <p:spPr bwMode="auto">
            <a:xfrm>
              <a:off x="4694" y="2341"/>
              <a:ext cx="862" cy="817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467" name="Rectangle 339"/>
            <p:cNvSpPr>
              <a:spLocks noChangeArrowheads="1"/>
            </p:cNvSpPr>
            <p:nvPr/>
          </p:nvSpPr>
          <p:spPr bwMode="auto">
            <a:xfrm>
              <a:off x="4694" y="2335"/>
              <a:ext cx="862" cy="8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solidFill>
                    <a:srgbClr val="2D1EEE"/>
                  </a:solidFill>
                </a:rPr>
                <a:t>A(1:5,end)</a:t>
              </a:r>
              <a:r>
                <a:rPr lang="en-US" altLang="zh-TW" sz="2700"/>
                <a:t> 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solidFill>
                    <a:srgbClr val="2D1EEE"/>
                  </a:solidFill>
                </a:rPr>
                <a:t>A(:,end)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solidFill>
                    <a:srgbClr val="CC00CC"/>
                  </a:solidFill>
                </a:rPr>
                <a:t>A(21;end)</a:t>
              </a:r>
              <a:r>
                <a:rPr lang="en-US" altLang="zh-TW" sz="2000"/>
                <a:t> </a:t>
              </a:r>
            </a:p>
          </p:txBody>
        </p:sp>
      </p:grpSp>
      <p:sp>
        <p:nvSpPr>
          <p:cNvPr id="48471" name="Line 343"/>
          <p:cNvSpPr>
            <a:spLocks noChangeShapeType="1"/>
          </p:cNvSpPr>
          <p:nvPr/>
        </p:nvSpPr>
        <p:spPr bwMode="auto">
          <a:xfrm flipH="1">
            <a:off x="5580063" y="2708275"/>
            <a:ext cx="1079500" cy="215900"/>
          </a:xfrm>
          <a:prstGeom prst="line">
            <a:avLst/>
          </a:prstGeom>
          <a:noFill/>
          <a:ln w="28575">
            <a:solidFill>
              <a:srgbClr val="2D1EEE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8472" name="AutoShape 344"/>
          <p:cNvSpPr>
            <a:spLocks noChangeArrowheads="1"/>
          </p:cNvSpPr>
          <p:nvPr/>
        </p:nvSpPr>
        <p:spPr bwMode="auto">
          <a:xfrm>
            <a:off x="7235825" y="3438525"/>
            <a:ext cx="287338" cy="638175"/>
          </a:xfrm>
          <a:prstGeom prst="upDownArrow">
            <a:avLst>
              <a:gd name="adj1" fmla="val 50000"/>
              <a:gd name="adj2" fmla="val 4442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4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4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4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484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3" dur="500"/>
                                        <p:tgtEl>
                                          <p:spTgt spid="48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6" dur="500"/>
                                        <p:tgtEl>
                                          <p:spTgt spid="484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9" dur="500"/>
                                        <p:tgtEl>
                                          <p:spTgt spid="484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2" dur="500"/>
                                        <p:tgtEl>
                                          <p:spTgt spid="48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6" dur="500"/>
                                        <p:tgtEl>
                                          <p:spTgt spid="484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9" dur="500"/>
                                        <p:tgtEl>
                                          <p:spTgt spid="484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2000"/>
                                        <p:tgtEl>
                                          <p:spTgt spid="4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48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47" grpId="0" animBg="1"/>
      <p:bldP spid="48447" grpId="1" animBg="1"/>
      <p:bldP spid="48448" grpId="0" animBg="1"/>
      <p:bldP spid="48448" grpId="1" animBg="1"/>
      <p:bldP spid="48449" grpId="0" animBg="1"/>
      <p:bldP spid="48449" grpId="1" animBg="1"/>
      <p:bldP spid="48450" grpId="0" animBg="1"/>
      <p:bldP spid="48450" grpId="1" animBg="1"/>
      <p:bldP spid="48451" grpId="0" animBg="1"/>
      <p:bldP spid="48451" grpId="1" animBg="1"/>
      <p:bldP spid="48452" grpId="0" animBg="1"/>
      <p:bldP spid="48452" grpId="1" animBg="1"/>
      <p:bldP spid="48456" grpId="0" animBg="1"/>
      <p:bldP spid="48456" grpId="1" animBg="1"/>
      <p:bldP spid="48457" grpId="0" animBg="1"/>
      <p:bldP spid="48462" grpId="0" animBg="1"/>
      <p:bldP spid="48463" grpId="0" animBg="1"/>
      <p:bldP spid="48471" grpId="0" animBg="1"/>
      <p:bldP spid="4847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基本功能介紹</a:t>
            </a:r>
            <a:endParaRPr lang="en-US" altLang="zh-TW"/>
          </a:p>
        </p:txBody>
      </p:sp>
      <p:sp>
        <p:nvSpPr>
          <p:cNvPr id="32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3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26B1-D52E-46F5-9BE0-9DE81E65239E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 dirty="0" smtClean="0"/>
              <a:t>1.4 </a:t>
            </a:r>
            <a:r>
              <a:rPr lang="zh-TW" altLang="en-US" sz="4000" dirty="0">
                <a:ea typeface="標楷體" pitchFamily="65" charset="-120"/>
              </a:rPr>
              <a:t>特殊的數值</a:t>
            </a:r>
          </a:p>
        </p:txBody>
      </p:sp>
      <p:graphicFrame>
        <p:nvGraphicFramePr>
          <p:cNvPr id="53290" name="Group 42"/>
          <p:cNvGraphicFramePr>
            <a:graphicFrameLocks noGrp="1"/>
          </p:cNvGraphicFramePr>
          <p:nvPr>
            <p:ph idx="1"/>
          </p:nvPr>
        </p:nvGraphicFramePr>
        <p:xfrm>
          <a:off x="762000" y="1905000"/>
          <a:ext cx="7696200" cy="4038600"/>
        </p:xfrm>
        <a:graphic>
          <a:graphicData uri="http://schemas.openxmlformats.org/drawingml/2006/table">
            <a:tbl>
              <a:tblPr/>
              <a:tblGrid>
                <a:gridCol w="1073150"/>
                <a:gridCol w="6623050"/>
              </a:tblGrid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函式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目                 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pi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代表   到</a:t>
                      </a:r>
                      <a:r>
                        <a:rPr kumimoji="1" lang="en-US" altLang="zh-TW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15</a:t>
                      </a:r>
                      <a:r>
                        <a:rPr kumimoji="1" lang="zh-TW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位有效數字的值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i, 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代表      的值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inf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代表無窮大，通常是除以</a:t>
                      </a:r>
                      <a:r>
                        <a:rPr kumimoji="1" lang="en-US" altLang="zh-TW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0</a:t>
                      </a:r>
                      <a:r>
                        <a:rPr kumimoji="1" lang="zh-TW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的結果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Nan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`</a:t>
                      </a:r>
                      <a:r>
                        <a:rPr kumimoji="1" lang="zh-TW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不是數字’，是由未定義的數學運算而來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eps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電腦上兩個數字間的最小差異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ans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用來儲存一個敘述式的結果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3282" name="Object 34"/>
          <p:cNvGraphicFramePr>
            <a:graphicFrameLocks noChangeAspect="1"/>
          </p:cNvGraphicFramePr>
          <p:nvPr/>
        </p:nvGraphicFramePr>
        <p:xfrm>
          <a:off x="2555875" y="2636838"/>
          <a:ext cx="504825" cy="336550"/>
        </p:xfrm>
        <a:graphic>
          <a:graphicData uri="http://schemas.openxmlformats.org/presentationml/2006/ole">
            <p:oleObj spid="_x0000_s2050" name="方程式" r:id="rId4" imgW="139680" imgH="139680" progId="Equation.3">
              <p:embed/>
            </p:oleObj>
          </a:graphicData>
        </a:graphic>
      </p:graphicFrame>
      <p:graphicFrame>
        <p:nvGraphicFramePr>
          <p:cNvPr id="53286" name="Object 38"/>
          <p:cNvGraphicFramePr>
            <a:graphicFrameLocks noChangeAspect="1"/>
          </p:cNvGraphicFramePr>
          <p:nvPr/>
        </p:nvGraphicFramePr>
        <p:xfrm>
          <a:off x="2627313" y="3141663"/>
          <a:ext cx="576262" cy="384175"/>
        </p:xfrm>
        <a:graphic>
          <a:graphicData uri="http://schemas.openxmlformats.org/presentationml/2006/ole">
            <p:oleObj spid="_x0000_s2051" name="方程式" r:id="rId5" imgW="31716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基本功能介紹</a:t>
            </a:r>
            <a:endParaRPr lang="en-US" altLang="zh-TW"/>
          </a:p>
        </p:txBody>
      </p:sp>
      <p:sp>
        <p:nvSpPr>
          <p:cNvPr id="42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4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C236-784A-4419-8B58-52E76A01DAB6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 dirty="0" smtClean="0">
                <a:ea typeface="標楷體" pitchFamily="65" charset="-120"/>
              </a:rPr>
              <a:t>1.5 </a:t>
            </a:r>
            <a:r>
              <a:rPr lang="zh-TW" altLang="en-US" sz="4000" dirty="0">
                <a:ea typeface="標楷體" pitchFamily="65" charset="-120"/>
              </a:rPr>
              <a:t>顯示輸出資料</a:t>
            </a:r>
          </a:p>
        </p:txBody>
      </p:sp>
      <p:graphicFrame>
        <p:nvGraphicFramePr>
          <p:cNvPr id="66654" name="Group 94"/>
          <p:cNvGraphicFramePr>
            <a:graphicFrameLocks noGrp="1"/>
          </p:cNvGraphicFramePr>
          <p:nvPr>
            <p:ph idx="1"/>
          </p:nvPr>
        </p:nvGraphicFramePr>
        <p:xfrm>
          <a:off x="762000" y="1905000"/>
          <a:ext cx="7770813" cy="4161663"/>
        </p:xfrm>
        <a:graphic>
          <a:graphicData uri="http://schemas.openxmlformats.org/drawingml/2006/table">
            <a:tbl>
              <a:tblPr/>
              <a:tblGrid>
                <a:gridCol w="1506538"/>
                <a:gridCol w="3624262"/>
                <a:gridCol w="2640013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指令格式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結                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舉         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F3E07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format short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顯示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4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位小數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預設值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12.3457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format long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顯示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14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位小數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12.345678901234567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format short 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顯示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5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個數字加冪次方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1.2346e+001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format short 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總共顯示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5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個數字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可加或不加冪次方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12.346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F3E07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format long 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顯示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15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位小數字加冪次方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1.234567890123457e+001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format long 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總共顯示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15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個數字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可加或不加冪次方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12.3456789012346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format hex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16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位元進位格式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4028b0fcd32f707a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基本功能介紹</a:t>
            </a:r>
            <a:endParaRPr lang="en-US" altLang="zh-TW"/>
          </a:p>
        </p:txBody>
      </p:sp>
      <p:sp>
        <p:nvSpPr>
          <p:cNvPr id="22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2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C293A-FE3C-4504-BEE4-3B1A5D5179AB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/>
              <a:t>disp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116013" y="2420938"/>
            <a:ext cx="1439862" cy="504825"/>
            <a:chOff x="703" y="1207"/>
            <a:chExt cx="907" cy="318"/>
          </a:xfrm>
        </p:grpSpPr>
        <p:sp>
          <p:nvSpPr>
            <p:cNvPr id="70661" name="AutoShape 5"/>
            <p:cNvSpPr>
              <a:spLocks noChangeArrowheads="1"/>
            </p:cNvSpPr>
            <p:nvPr/>
          </p:nvSpPr>
          <p:spPr bwMode="auto">
            <a:xfrm>
              <a:off x="703" y="1231"/>
              <a:ext cx="907" cy="294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0662" name="Rectangle 6"/>
            <p:cNvSpPr>
              <a:spLocks noChangeArrowheads="1"/>
            </p:cNvSpPr>
            <p:nvPr/>
          </p:nvSpPr>
          <p:spPr bwMode="auto">
            <a:xfrm>
              <a:off x="703" y="1207"/>
              <a:ext cx="907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400">
                  <a:solidFill>
                    <a:srgbClr val="2D1EEE"/>
                  </a:solidFill>
                </a:rPr>
                <a:t>num2str</a:t>
              </a:r>
              <a:r>
                <a:rPr lang="en-US" altLang="zh-TW" sz="2400"/>
                <a:t> 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84213" y="3141663"/>
            <a:ext cx="2735262" cy="536575"/>
            <a:chOff x="431" y="1641"/>
            <a:chExt cx="1723" cy="338"/>
          </a:xfrm>
        </p:grpSpPr>
        <p:sp>
          <p:nvSpPr>
            <p:cNvPr id="70664" name="AutoShape 8"/>
            <p:cNvSpPr>
              <a:spLocks noChangeArrowheads="1"/>
            </p:cNvSpPr>
            <p:nvPr/>
          </p:nvSpPr>
          <p:spPr bwMode="auto">
            <a:xfrm>
              <a:off x="431" y="1641"/>
              <a:ext cx="1723" cy="338"/>
            </a:xfrm>
            <a:prstGeom prst="cloudCallout">
              <a:avLst>
                <a:gd name="adj1" fmla="val -4380"/>
                <a:gd name="adj2" fmla="val -8668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TW" altLang="zh-TW"/>
            </a:p>
          </p:txBody>
        </p:sp>
        <p:sp>
          <p:nvSpPr>
            <p:cNvPr id="70665" name="Rectangle 9"/>
            <p:cNvSpPr>
              <a:spLocks noChangeArrowheads="1"/>
            </p:cNvSpPr>
            <p:nvPr/>
          </p:nvSpPr>
          <p:spPr bwMode="auto">
            <a:xfrm>
              <a:off x="612" y="1661"/>
              <a:ext cx="14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轉換數字成字串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3492500" y="2278063"/>
            <a:ext cx="5111750" cy="1295400"/>
            <a:chOff x="2200" y="1117"/>
            <a:chExt cx="3402" cy="816"/>
          </a:xfrm>
        </p:grpSpPr>
        <p:sp>
          <p:nvSpPr>
            <p:cNvPr id="70668" name="AutoShape 12"/>
            <p:cNvSpPr>
              <a:spLocks noChangeArrowheads="1"/>
            </p:cNvSpPr>
            <p:nvPr/>
          </p:nvSpPr>
          <p:spPr bwMode="auto">
            <a:xfrm>
              <a:off x="2200" y="1117"/>
              <a:ext cx="3402" cy="771"/>
            </a:xfrm>
            <a:prstGeom prst="wedgeRoundRectCallout">
              <a:avLst>
                <a:gd name="adj1" fmla="val -68227"/>
                <a:gd name="adj2" fmla="val -16278"/>
                <a:gd name="adj3" fmla="val 16667"/>
              </a:avLst>
            </a:prstGeom>
            <a:solidFill>
              <a:srgbClr val="EFF96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TW" altLang="zh-TW"/>
            </a:p>
          </p:txBody>
        </p:sp>
        <p:sp>
          <p:nvSpPr>
            <p:cNvPr id="70669" name="Rectangle 13"/>
            <p:cNvSpPr>
              <a:spLocks noChangeArrowheads="1"/>
            </p:cNvSpPr>
            <p:nvPr/>
          </p:nvSpPr>
          <p:spPr bwMode="auto">
            <a:xfrm>
              <a:off x="2200" y="1162"/>
              <a:ext cx="3402" cy="7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ea typeface="標楷體" pitchFamily="65" charset="-120"/>
                </a:rPr>
                <a:t>&gt;&gt; str = [</a:t>
              </a:r>
              <a:r>
                <a:rPr lang="en-US" altLang="zh-TW" sz="2000"/>
                <a:t>' The value of pi = '</a:t>
              </a:r>
              <a:r>
                <a:rPr lang="en-US" altLang="zh-TW" sz="2000">
                  <a:ea typeface="標楷體" pitchFamily="65" charset="-120"/>
                </a:rPr>
                <a:t> </a:t>
              </a:r>
              <a:r>
                <a:rPr lang="en-US" altLang="zh-TW" sz="2000"/>
                <a:t>,</a:t>
              </a:r>
              <a:r>
                <a:rPr lang="en-US" altLang="zh-TW" sz="2000">
                  <a:ea typeface="標楷體" pitchFamily="65" charset="-120"/>
                </a:rPr>
                <a:t> </a:t>
              </a:r>
              <a:r>
                <a:rPr lang="en-US" altLang="zh-TW" sz="2000">
                  <a:solidFill>
                    <a:srgbClr val="EF3E07"/>
                  </a:solidFill>
                  <a:ea typeface="標楷體" pitchFamily="65" charset="-120"/>
                </a:rPr>
                <a:t>num2str</a:t>
              </a:r>
              <a:r>
                <a:rPr lang="en-US" altLang="zh-TW" sz="2000">
                  <a:ea typeface="標楷體" pitchFamily="65" charset="-120"/>
                </a:rPr>
                <a:t>(pi)];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ea typeface="標楷體" pitchFamily="65" charset="-120"/>
                </a:rPr>
                <a:t>&gt;&gt; </a:t>
              </a:r>
              <a:r>
                <a:rPr lang="en-US" altLang="zh-TW" sz="2000">
                  <a:solidFill>
                    <a:srgbClr val="EF3E07"/>
                  </a:solidFill>
                  <a:ea typeface="標楷體" pitchFamily="65" charset="-120"/>
                </a:rPr>
                <a:t>disp</a:t>
              </a:r>
              <a:r>
                <a:rPr lang="en-US" altLang="zh-TW" sz="2000">
                  <a:ea typeface="標楷體" pitchFamily="65" charset="-120"/>
                </a:rPr>
                <a:t>(str);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ea typeface="標楷體" pitchFamily="65" charset="-120"/>
                </a:rPr>
                <a:t>The value of pi = 3.1416</a:t>
              </a: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1330325" y="4437063"/>
            <a:ext cx="1081088" cy="504825"/>
            <a:chOff x="703" y="1207"/>
            <a:chExt cx="907" cy="318"/>
          </a:xfrm>
        </p:grpSpPr>
        <p:sp>
          <p:nvSpPr>
            <p:cNvPr id="70673" name="AutoShape 17"/>
            <p:cNvSpPr>
              <a:spLocks noChangeArrowheads="1"/>
            </p:cNvSpPr>
            <p:nvPr/>
          </p:nvSpPr>
          <p:spPr bwMode="auto">
            <a:xfrm>
              <a:off x="703" y="1231"/>
              <a:ext cx="907" cy="294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0674" name="Rectangle 18"/>
            <p:cNvSpPr>
              <a:spLocks noChangeArrowheads="1"/>
            </p:cNvSpPr>
            <p:nvPr/>
          </p:nvSpPr>
          <p:spPr bwMode="auto">
            <a:xfrm>
              <a:off x="703" y="1207"/>
              <a:ext cx="907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400">
                  <a:solidFill>
                    <a:srgbClr val="2D1EEE"/>
                  </a:solidFill>
                </a:rPr>
                <a:t>int2str</a:t>
              </a:r>
              <a:r>
                <a:rPr lang="en-US" altLang="zh-TW" sz="2400"/>
                <a:t> </a:t>
              </a:r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539750" y="5157788"/>
            <a:ext cx="2735263" cy="536575"/>
            <a:chOff x="431" y="1641"/>
            <a:chExt cx="1723" cy="338"/>
          </a:xfrm>
        </p:grpSpPr>
        <p:sp>
          <p:nvSpPr>
            <p:cNvPr id="70676" name="AutoShape 20"/>
            <p:cNvSpPr>
              <a:spLocks noChangeArrowheads="1"/>
            </p:cNvSpPr>
            <p:nvPr/>
          </p:nvSpPr>
          <p:spPr bwMode="auto">
            <a:xfrm>
              <a:off x="431" y="1641"/>
              <a:ext cx="1723" cy="338"/>
            </a:xfrm>
            <a:prstGeom prst="cloudCallout">
              <a:avLst>
                <a:gd name="adj1" fmla="val -4380"/>
                <a:gd name="adj2" fmla="val -8668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TW" altLang="zh-TW"/>
            </a:p>
          </p:txBody>
        </p:sp>
        <p:sp>
          <p:nvSpPr>
            <p:cNvPr id="70677" name="Rectangle 21"/>
            <p:cNvSpPr>
              <a:spLocks noChangeArrowheads="1"/>
            </p:cNvSpPr>
            <p:nvPr/>
          </p:nvSpPr>
          <p:spPr bwMode="auto">
            <a:xfrm>
              <a:off x="612" y="1661"/>
              <a:ext cx="14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轉換整數成字串</a:t>
              </a:r>
            </a:p>
          </p:txBody>
        </p:sp>
      </p:grp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3492500" y="4148138"/>
            <a:ext cx="5256213" cy="1728787"/>
            <a:chOff x="2200" y="1117"/>
            <a:chExt cx="3402" cy="816"/>
          </a:xfrm>
        </p:grpSpPr>
        <p:sp>
          <p:nvSpPr>
            <p:cNvPr id="70679" name="AutoShape 23"/>
            <p:cNvSpPr>
              <a:spLocks noChangeArrowheads="1"/>
            </p:cNvSpPr>
            <p:nvPr/>
          </p:nvSpPr>
          <p:spPr bwMode="auto">
            <a:xfrm>
              <a:off x="2200" y="1117"/>
              <a:ext cx="3402" cy="771"/>
            </a:xfrm>
            <a:prstGeom prst="wedgeRoundRectCallout">
              <a:avLst>
                <a:gd name="adj1" fmla="val -68227"/>
                <a:gd name="adj2" fmla="val -16278"/>
                <a:gd name="adj3" fmla="val 16667"/>
              </a:avLst>
            </a:prstGeom>
            <a:solidFill>
              <a:srgbClr val="EFF96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TW" altLang="zh-TW"/>
            </a:p>
          </p:txBody>
        </p:sp>
        <p:sp>
          <p:nvSpPr>
            <p:cNvPr id="70680" name="Rectangle 24"/>
            <p:cNvSpPr>
              <a:spLocks noChangeArrowheads="1"/>
            </p:cNvSpPr>
            <p:nvPr/>
          </p:nvSpPr>
          <p:spPr bwMode="auto">
            <a:xfrm>
              <a:off x="2200" y="1162"/>
              <a:ext cx="3402" cy="7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ea typeface="標楷體" pitchFamily="65" charset="-120"/>
                </a:rPr>
                <a:t>&gt;&gt; </a:t>
              </a:r>
              <a:r>
                <a:rPr lang="en-US" altLang="zh-TW" sz="2000"/>
                <a:t>FileName1  = 'rslt_w';</a:t>
              </a:r>
              <a:endParaRPr lang="en-US" altLang="zh-TW" sz="2000">
                <a:ea typeface="標楷體" pitchFamily="65" charset="-120"/>
              </a:endParaRP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ea typeface="標楷體" pitchFamily="65" charset="-120"/>
                </a:rPr>
                <a:t>&gt;&gt; </a:t>
              </a:r>
              <a:r>
                <a:rPr lang="en-US" altLang="zh-TW" sz="2000"/>
                <a:t>FileName  = </a:t>
              </a:r>
              <a:r>
                <a:rPr lang="en-US" altLang="zh-TW" sz="2000">
                  <a:solidFill>
                    <a:srgbClr val="EF3E07"/>
                  </a:solidFill>
                </a:rPr>
                <a:t>strcat</a:t>
              </a:r>
              <a:r>
                <a:rPr lang="en-US" altLang="zh-TW" sz="2000"/>
                <a:t>(FileName1, </a:t>
              </a:r>
              <a:r>
                <a:rPr lang="en-US" altLang="zh-TW" sz="2000">
                  <a:solidFill>
                    <a:srgbClr val="EF3E07"/>
                  </a:solidFill>
                </a:rPr>
                <a:t>int2str</a:t>
              </a:r>
              <a:r>
                <a:rPr lang="en-US" altLang="zh-TW" sz="2000"/>
                <a:t>(10))</a:t>
              </a:r>
              <a:endParaRPr lang="en-US" altLang="zh-TW" sz="2000">
                <a:ea typeface="標楷體" pitchFamily="65" charset="-120"/>
              </a:endParaRP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FileName =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      rslt_w10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基本功能介紹</a:t>
            </a:r>
            <a:endParaRPr lang="en-US" altLang="zh-TW"/>
          </a:p>
        </p:txBody>
      </p:sp>
      <p:sp>
        <p:nvSpPr>
          <p:cNvPr id="21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2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B7553-D0B3-4DDB-BE7A-D4D2A51E7082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 dirty="0" err="1" smtClean="0"/>
              <a:t>f</a:t>
            </a:r>
            <a:r>
              <a:rPr lang="en-US" altLang="zh-TW" sz="4000" dirty="0" err="1" smtClean="0"/>
              <a:t>printf</a:t>
            </a:r>
            <a:r>
              <a:rPr lang="en-US" altLang="zh-TW" sz="4000" dirty="0" smtClean="0"/>
              <a:t>  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格式化輸出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16013" y="2420938"/>
            <a:ext cx="2735262" cy="504825"/>
            <a:chOff x="703" y="1207"/>
            <a:chExt cx="907" cy="318"/>
          </a:xfrm>
        </p:grpSpPr>
        <p:sp>
          <p:nvSpPr>
            <p:cNvPr id="72709" name="AutoShape 5"/>
            <p:cNvSpPr>
              <a:spLocks noChangeArrowheads="1"/>
            </p:cNvSpPr>
            <p:nvPr/>
          </p:nvSpPr>
          <p:spPr bwMode="auto">
            <a:xfrm>
              <a:off x="703" y="1231"/>
              <a:ext cx="907" cy="294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2710" name="Rectangle 6"/>
            <p:cNvSpPr>
              <a:spLocks noChangeArrowheads="1"/>
            </p:cNvSpPr>
            <p:nvPr/>
          </p:nvSpPr>
          <p:spPr bwMode="auto">
            <a:xfrm>
              <a:off x="703" y="1207"/>
              <a:ext cx="907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400">
                  <a:solidFill>
                    <a:srgbClr val="2D1EEE"/>
                  </a:solidFill>
                </a:rPr>
                <a:t>fprintf(format, data)</a:t>
              </a:r>
              <a:r>
                <a:rPr lang="en-US" altLang="zh-TW" sz="2400"/>
                <a:t> 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971550" y="3244850"/>
            <a:ext cx="3240088" cy="615950"/>
            <a:chOff x="612" y="1933"/>
            <a:chExt cx="2041" cy="388"/>
          </a:xfrm>
        </p:grpSpPr>
        <p:sp>
          <p:nvSpPr>
            <p:cNvPr id="72715" name="AutoShape 11"/>
            <p:cNvSpPr>
              <a:spLocks noChangeArrowheads="1"/>
            </p:cNvSpPr>
            <p:nvPr/>
          </p:nvSpPr>
          <p:spPr bwMode="auto">
            <a:xfrm>
              <a:off x="612" y="1933"/>
              <a:ext cx="1996" cy="364"/>
            </a:xfrm>
            <a:prstGeom prst="flowChartPunchedTape">
              <a:avLst/>
            </a:prstGeom>
            <a:solidFill>
              <a:srgbClr val="EFF96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2713" name="Rectangle 9"/>
            <p:cNvSpPr>
              <a:spLocks noChangeArrowheads="1"/>
            </p:cNvSpPr>
            <p:nvPr/>
          </p:nvSpPr>
          <p:spPr bwMode="auto">
            <a:xfrm>
              <a:off x="612" y="1979"/>
              <a:ext cx="2041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zh-TW" altLang="en-US" sz="2000">
                  <a:ea typeface="標楷體" pitchFamily="65" charset="-120"/>
                </a:rPr>
                <a:t>字串：描述輸出資料的方式</a:t>
              </a:r>
            </a:p>
          </p:txBody>
        </p:sp>
      </p:grpSp>
      <p:sp>
        <p:nvSpPr>
          <p:cNvPr id="72717" name="Line 13"/>
          <p:cNvSpPr>
            <a:spLocks noChangeShapeType="1"/>
          </p:cNvSpPr>
          <p:nvPr/>
        </p:nvSpPr>
        <p:spPr bwMode="auto">
          <a:xfrm flipV="1">
            <a:off x="1331913" y="2781300"/>
            <a:ext cx="1008062" cy="647700"/>
          </a:xfrm>
          <a:prstGeom prst="line">
            <a:avLst/>
          </a:prstGeom>
          <a:noFill/>
          <a:ln w="28575">
            <a:solidFill>
              <a:srgbClr val="CC00CC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4284663" y="1844675"/>
            <a:ext cx="2592387" cy="615950"/>
            <a:chOff x="612" y="1933"/>
            <a:chExt cx="2041" cy="388"/>
          </a:xfrm>
        </p:grpSpPr>
        <p:sp>
          <p:nvSpPr>
            <p:cNvPr id="72719" name="AutoShape 15"/>
            <p:cNvSpPr>
              <a:spLocks noChangeArrowheads="1"/>
            </p:cNvSpPr>
            <p:nvPr/>
          </p:nvSpPr>
          <p:spPr bwMode="auto">
            <a:xfrm>
              <a:off x="612" y="1933"/>
              <a:ext cx="1996" cy="364"/>
            </a:xfrm>
            <a:prstGeom prst="flowChartPunchedTape">
              <a:avLst/>
            </a:prstGeom>
            <a:solidFill>
              <a:srgbClr val="EFF96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2720" name="Rectangle 16"/>
            <p:cNvSpPr>
              <a:spLocks noChangeArrowheads="1"/>
            </p:cNvSpPr>
            <p:nvPr/>
          </p:nvSpPr>
          <p:spPr bwMode="auto">
            <a:xfrm>
              <a:off x="612" y="1979"/>
              <a:ext cx="2041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zh-TW" altLang="en-US" sz="2000">
                  <a:ea typeface="標楷體" pitchFamily="65" charset="-120"/>
                </a:rPr>
                <a:t>一個或多個陣列變數</a:t>
              </a:r>
            </a:p>
          </p:txBody>
        </p:sp>
      </p:grpSp>
      <p:sp>
        <p:nvSpPr>
          <p:cNvPr id="72721" name="Line 17"/>
          <p:cNvSpPr>
            <a:spLocks noChangeShapeType="1"/>
          </p:cNvSpPr>
          <p:nvPr/>
        </p:nvSpPr>
        <p:spPr bwMode="auto">
          <a:xfrm flipH="1">
            <a:off x="3635375" y="2276475"/>
            <a:ext cx="719138" cy="360363"/>
          </a:xfrm>
          <a:prstGeom prst="line">
            <a:avLst/>
          </a:prstGeom>
          <a:noFill/>
          <a:ln w="28575">
            <a:solidFill>
              <a:srgbClr val="CC00CC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900113" y="4221163"/>
            <a:ext cx="4537075" cy="792162"/>
            <a:chOff x="1111" y="2840"/>
            <a:chExt cx="2858" cy="499"/>
          </a:xfrm>
        </p:grpSpPr>
        <p:sp>
          <p:nvSpPr>
            <p:cNvPr id="72731" name="AutoShape 27"/>
            <p:cNvSpPr>
              <a:spLocks noChangeArrowheads="1"/>
            </p:cNvSpPr>
            <p:nvPr/>
          </p:nvSpPr>
          <p:spPr bwMode="auto">
            <a:xfrm>
              <a:off x="1111" y="2840"/>
              <a:ext cx="2858" cy="499"/>
            </a:xfrm>
            <a:prstGeom prst="roundRect">
              <a:avLst>
                <a:gd name="adj" fmla="val 16667"/>
              </a:avLst>
            </a:prstGeom>
            <a:solidFill>
              <a:srgbClr val="67FD7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2724" name="Rectangle 20"/>
            <p:cNvSpPr>
              <a:spLocks noChangeArrowheads="1"/>
            </p:cNvSpPr>
            <p:nvPr/>
          </p:nvSpPr>
          <p:spPr bwMode="auto">
            <a:xfrm>
              <a:off x="1202" y="2868"/>
              <a:ext cx="274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/>
                <a:t>&gt;&gt; fprintf('The value of pi is </a:t>
              </a:r>
              <a:r>
                <a:rPr lang="en-US" altLang="zh-TW" sz="2000">
                  <a:solidFill>
                    <a:srgbClr val="CC00CC"/>
                  </a:solidFill>
                </a:rPr>
                <a:t>%f</a:t>
              </a:r>
              <a:r>
                <a:rPr lang="en-US" altLang="zh-TW" sz="2000"/>
                <a:t> </a:t>
              </a:r>
              <a:r>
                <a:rPr lang="en-US" altLang="zh-TW" sz="2000">
                  <a:solidFill>
                    <a:srgbClr val="CC00CC"/>
                  </a:solidFill>
                </a:rPr>
                <a:t>\n</a:t>
              </a:r>
              <a:r>
                <a:rPr lang="en-US" altLang="zh-TW" sz="2000"/>
                <a:t>', pi)</a:t>
              </a:r>
            </a:p>
            <a:p>
              <a:r>
                <a:rPr lang="en-US" altLang="zh-TW" sz="2000"/>
                <a:t>The value of pi is </a:t>
              </a:r>
              <a:r>
                <a:rPr lang="en-US" altLang="zh-TW" sz="2000">
                  <a:solidFill>
                    <a:srgbClr val="2D1EEE"/>
                  </a:solidFill>
                </a:rPr>
                <a:t>3.141593</a:t>
              </a:r>
            </a:p>
          </p:txBody>
        </p:sp>
      </p:grpSp>
      <p:grpSp>
        <p:nvGrpSpPr>
          <p:cNvPr id="6" name="Group 32"/>
          <p:cNvGrpSpPr>
            <a:grpSpLocks/>
          </p:cNvGrpSpPr>
          <p:nvPr/>
        </p:nvGrpSpPr>
        <p:grpSpPr bwMode="auto">
          <a:xfrm>
            <a:off x="3251200" y="5229225"/>
            <a:ext cx="4849813" cy="792163"/>
            <a:chOff x="2607" y="2160"/>
            <a:chExt cx="3055" cy="499"/>
          </a:xfrm>
        </p:grpSpPr>
        <p:sp>
          <p:nvSpPr>
            <p:cNvPr id="72734" name="AutoShape 30"/>
            <p:cNvSpPr>
              <a:spLocks noChangeArrowheads="1"/>
            </p:cNvSpPr>
            <p:nvPr/>
          </p:nvSpPr>
          <p:spPr bwMode="auto">
            <a:xfrm>
              <a:off x="2607" y="2160"/>
              <a:ext cx="3040" cy="499"/>
            </a:xfrm>
            <a:prstGeom prst="roundRect">
              <a:avLst>
                <a:gd name="adj" fmla="val 16667"/>
              </a:avLst>
            </a:prstGeom>
            <a:solidFill>
              <a:srgbClr val="67FD7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solidFill>
                  <a:schemeClr val="accent2"/>
                </a:solidFill>
              </a:endParaRPr>
            </a:p>
          </p:txBody>
        </p:sp>
        <p:sp>
          <p:nvSpPr>
            <p:cNvPr id="72735" name="Rectangle 31"/>
            <p:cNvSpPr>
              <a:spLocks noChangeArrowheads="1"/>
            </p:cNvSpPr>
            <p:nvPr/>
          </p:nvSpPr>
          <p:spPr bwMode="auto">
            <a:xfrm>
              <a:off x="2698" y="2188"/>
              <a:ext cx="296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/>
                <a:t>&gt;&gt; fprintf('The value of pi is </a:t>
              </a:r>
              <a:r>
                <a:rPr lang="en-US" altLang="zh-TW" sz="2000">
                  <a:solidFill>
                    <a:srgbClr val="CC00CC"/>
                  </a:solidFill>
                </a:rPr>
                <a:t>%6.2f</a:t>
              </a:r>
              <a:r>
                <a:rPr lang="en-US" altLang="zh-TW" sz="2000"/>
                <a:t> \n', pi)</a:t>
              </a:r>
            </a:p>
            <a:p>
              <a:r>
                <a:rPr lang="en-US" altLang="zh-TW" sz="2000"/>
                <a:t>The value of pi is  </a:t>
              </a:r>
              <a:r>
                <a:rPr lang="en-US" altLang="zh-TW" sz="2000">
                  <a:solidFill>
                    <a:srgbClr val="2D1EEE"/>
                  </a:solidFill>
                </a:rPr>
                <a:t> 3.14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2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72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7" grpId="0" animBg="1"/>
      <p:bldP spid="727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基本功能介紹</a:t>
            </a:r>
            <a:endParaRPr lang="en-US" altLang="zh-TW"/>
          </a:p>
        </p:txBody>
      </p:sp>
      <p:sp>
        <p:nvSpPr>
          <p:cNvPr id="2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2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C6EB-9F61-46B0-B8C2-E688B63654BF}" type="slidenum">
              <a:rPr lang="en-US" altLang="zh-TW"/>
              <a:pPr/>
              <a:t>15</a:t>
            </a:fld>
            <a:endParaRPr lang="en-US" altLang="zh-TW"/>
          </a:p>
        </p:txBody>
      </p:sp>
      <p:sp>
        <p:nvSpPr>
          <p:cNvPr id="7375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hlinkClick r:id="rId3" action="ppaction://hlinkfile"/>
              </a:rPr>
              <a:t>Example/conv_rate/conv_ratio.m</a:t>
            </a:r>
            <a:endParaRPr lang="en-US" altLang="zh-TW"/>
          </a:p>
        </p:txBody>
      </p:sp>
      <p:graphicFrame>
        <p:nvGraphicFramePr>
          <p:cNvPr id="73759" name="Group 31"/>
          <p:cNvGraphicFramePr>
            <a:graphicFrameLocks noGrp="1"/>
          </p:cNvGraphicFramePr>
          <p:nvPr>
            <p:ph idx="1"/>
          </p:nvPr>
        </p:nvGraphicFramePr>
        <p:xfrm>
          <a:off x="762000" y="1905000"/>
          <a:ext cx="7696200" cy="4279900"/>
        </p:xfrm>
        <a:graphic>
          <a:graphicData uri="http://schemas.openxmlformats.org/drawingml/2006/table">
            <a:tbl>
              <a:tblPr/>
              <a:tblGrid>
                <a:gridCol w="1577975"/>
                <a:gridCol w="6118225"/>
              </a:tblGrid>
              <a:tr h="673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格式字串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說                 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%d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以指數格式顯示數值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%e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以指數格式顯示數值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%f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以浮點數格式顯示數值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%g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以浮點數或指數格式顯示數值，由何者較短為優先顯示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\n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跳到新的一行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基本功能介紹</a:t>
            </a:r>
            <a:endParaRPr lang="en-US" altLang="zh-TW"/>
          </a:p>
        </p:txBody>
      </p:sp>
      <p:sp>
        <p:nvSpPr>
          <p:cNvPr id="2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2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33BCC-657F-4DBA-80AA-89D5579C5A97}" type="slidenum">
              <a:rPr lang="en-US" altLang="zh-TW"/>
              <a:pPr/>
              <a:t>16</a:t>
            </a:fld>
            <a:endParaRPr lang="en-US" altLang="zh-TW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 dirty="0" smtClean="0">
                <a:ea typeface="標楷體" pitchFamily="65" charset="-120"/>
              </a:rPr>
              <a:t>1.6 </a:t>
            </a:r>
            <a:r>
              <a:rPr lang="zh-TW" altLang="en-US" sz="4000" dirty="0">
                <a:ea typeface="標楷體" pitchFamily="65" charset="-120"/>
              </a:rPr>
              <a:t>資料檔案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622425" y="1989138"/>
            <a:ext cx="1077913" cy="504825"/>
            <a:chOff x="703" y="1207"/>
            <a:chExt cx="907" cy="318"/>
          </a:xfrm>
        </p:grpSpPr>
        <p:sp>
          <p:nvSpPr>
            <p:cNvPr id="75781" name="AutoShape 5"/>
            <p:cNvSpPr>
              <a:spLocks noChangeArrowheads="1"/>
            </p:cNvSpPr>
            <p:nvPr/>
          </p:nvSpPr>
          <p:spPr bwMode="auto">
            <a:xfrm>
              <a:off x="703" y="1231"/>
              <a:ext cx="907" cy="294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5782" name="Rectangle 6"/>
            <p:cNvSpPr>
              <a:spLocks noChangeArrowheads="1"/>
            </p:cNvSpPr>
            <p:nvPr/>
          </p:nvSpPr>
          <p:spPr bwMode="auto">
            <a:xfrm>
              <a:off x="703" y="1207"/>
              <a:ext cx="907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3200">
                  <a:solidFill>
                    <a:srgbClr val="2D1EEE"/>
                  </a:solidFill>
                </a:rPr>
                <a:t>save</a:t>
              </a:r>
              <a:r>
                <a:rPr lang="en-US" altLang="zh-TW" sz="3200"/>
                <a:t> 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435600" y="3933825"/>
            <a:ext cx="1008063" cy="504825"/>
            <a:chOff x="703" y="1207"/>
            <a:chExt cx="907" cy="318"/>
          </a:xfrm>
        </p:grpSpPr>
        <p:sp>
          <p:nvSpPr>
            <p:cNvPr id="75784" name="AutoShape 8"/>
            <p:cNvSpPr>
              <a:spLocks noChangeArrowheads="1"/>
            </p:cNvSpPr>
            <p:nvPr/>
          </p:nvSpPr>
          <p:spPr bwMode="auto">
            <a:xfrm>
              <a:off x="703" y="1231"/>
              <a:ext cx="907" cy="294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5785" name="Rectangle 9"/>
            <p:cNvSpPr>
              <a:spLocks noChangeArrowheads="1"/>
            </p:cNvSpPr>
            <p:nvPr/>
          </p:nvSpPr>
          <p:spPr bwMode="auto">
            <a:xfrm>
              <a:off x="703" y="1207"/>
              <a:ext cx="907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3200">
                  <a:solidFill>
                    <a:srgbClr val="2D1EEE"/>
                  </a:solidFill>
                </a:rPr>
                <a:t>load</a:t>
              </a:r>
              <a:r>
                <a:rPr lang="en-US" altLang="zh-TW" sz="3200"/>
                <a:t> 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900113" y="2781300"/>
            <a:ext cx="2735262" cy="1439863"/>
            <a:chOff x="431" y="1797"/>
            <a:chExt cx="1723" cy="907"/>
          </a:xfrm>
        </p:grpSpPr>
        <p:sp>
          <p:nvSpPr>
            <p:cNvPr id="75787" name="AutoShape 11"/>
            <p:cNvSpPr>
              <a:spLocks noChangeArrowheads="1"/>
            </p:cNvSpPr>
            <p:nvPr/>
          </p:nvSpPr>
          <p:spPr bwMode="auto">
            <a:xfrm>
              <a:off x="431" y="1797"/>
              <a:ext cx="1723" cy="907"/>
            </a:xfrm>
            <a:prstGeom prst="cloudCallout">
              <a:avLst>
                <a:gd name="adj1" fmla="val -4380"/>
                <a:gd name="adj2" fmla="val -6124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TW" altLang="zh-TW"/>
            </a:p>
          </p:txBody>
        </p:sp>
        <p:sp>
          <p:nvSpPr>
            <p:cNvPr id="75788" name="Rectangle 12"/>
            <p:cNvSpPr>
              <a:spLocks noChangeArrowheads="1"/>
            </p:cNvSpPr>
            <p:nvPr/>
          </p:nvSpPr>
          <p:spPr bwMode="auto">
            <a:xfrm>
              <a:off x="612" y="1888"/>
              <a:ext cx="1361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把工作區的資料存進一個磁碟檔案中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3995738" y="1916113"/>
            <a:ext cx="3600450" cy="687387"/>
            <a:chOff x="612" y="1933"/>
            <a:chExt cx="2041" cy="388"/>
          </a:xfrm>
        </p:grpSpPr>
        <p:sp>
          <p:nvSpPr>
            <p:cNvPr id="75791" name="AutoShape 15"/>
            <p:cNvSpPr>
              <a:spLocks noChangeArrowheads="1"/>
            </p:cNvSpPr>
            <p:nvPr/>
          </p:nvSpPr>
          <p:spPr bwMode="auto">
            <a:xfrm>
              <a:off x="612" y="1933"/>
              <a:ext cx="1996" cy="364"/>
            </a:xfrm>
            <a:prstGeom prst="flowChartPunchedTape">
              <a:avLst/>
            </a:prstGeom>
            <a:solidFill>
              <a:srgbClr val="EFF96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5792" name="Rectangle 16"/>
            <p:cNvSpPr>
              <a:spLocks noChangeArrowheads="1"/>
            </p:cNvSpPr>
            <p:nvPr/>
          </p:nvSpPr>
          <p:spPr bwMode="auto">
            <a:xfrm>
              <a:off x="612" y="1979"/>
              <a:ext cx="2041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ea typeface="標楷體" pitchFamily="65" charset="-120"/>
                </a:rPr>
                <a:t>save </a:t>
              </a:r>
              <a:r>
                <a:rPr lang="en-US" altLang="zh-TW" sz="2000">
                  <a:solidFill>
                    <a:srgbClr val="CC00CC"/>
                  </a:solidFill>
                  <a:ea typeface="標楷體" pitchFamily="65" charset="-120"/>
                </a:rPr>
                <a:t>filename</a:t>
              </a:r>
              <a:r>
                <a:rPr lang="en-US" altLang="zh-TW" sz="2000">
                  <a:ea typeface="標楷體" pitchFamily="65" charset="-120"/>
                </a:rPr>
                <a:t> </a:t>
              </a:r>
              <a:r>
                <a:rPr lang="en-US" altLang="zh-TW" sz="2000">
                  <a:solidFill>
                    <a:srgbClr val="2D1EEE"/>
                  </a:solidFill>
                  <a:ea typeface="標楷體" pitchFamily="65" charset="-120"/>
                </a:rPr>
                <a:t>var1 var2 var3</a:t>
              </a:r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4356100" y="2925763"/>
            <a:ext cx="3240088" cy="647700"/>
            <a:chOff x="2154" y="1797"/>
            <a:chExt cx="2041" cy="408"/>
          </a:xfrm>
        </p:grpSpPr>
        <p:sp>
          <p:nvSpPr>
            <p:cNvPr id="75796" name="AutoShape 20"/>
            <p:cNvSpPr>
              <a:spLocks noChangeArrowheads="1"/>
            </p:cNvSpPr>
            <p:nvPr/>
          </p:nvSpPr>
          <p:spPr bwMode="auto">
            <a:xfrm>
              <a:off x="2154" y="1797"/>
              <a:ext cx="2041" cy="408"/>
            </a:xfrm>
            <a:prstGeom prst="flowChartPreparat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5795" name="Rectangle 19"/>
            <p:cNvSpPr>
              <a:spLocks noChangeArrowheads="1"/>
            </p:cNvSpPr>
            <p:nvPr/>
          </p:nvSpPr>
          <p:spPr bwMode="auto">
            <a:xfrm>
              <a:off x="2245" y="1843"/>
              <a:ext cx="1950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zh-TW" altLang="en-US" sz="2000">
                  <a:ea typeface="標楷體" pitchFamily="65" charset="-120"/>
                </a:rPr>
                <a:t>檔案延伸檔名為 </a:t>
              </a:r>
              <a:r>
                <a:rPr lang="zh-TW" altLang="en-US" sz="2000">
                  <a:latin typeface="標楷體"/>
                  <a:ea typeface="標楷體" pitchFamily="65" charset="-120"/>
                </a:rPr>
                <a:t>“</a:t>
              </a:r>
              <a:r>
                <a:rPr lang="en-US" altLang="zh-TW" sz="2000">
                  <a:ea typeface="標楷體" pitchFamily="65" charset="-120"/>
                </a:rPr>
                <a:t>.</a:t>
              </a:r>
              <a:r>
                <a:rPr lang="en-US" altLang="zh-TW" sz="2000">
                  <a:solidFill>
                    <a:srgbClr val="EF3E07"/>
                  </a:solidFill>
                  <a:ea typeface="標楷體" pitchFamily="65" charset="-120"/>
                </a:rPr>
                <a:t>mat</a:t>
              </a:r>
              <a:r>
                <a:rPr lang="en-US" altLang="zh-TW" sz="2000">
                  <a:latin typeface="標楷體"/>
                  <a:ea typeface="標楷體" pitchFamily="65" charset="-120"/>
                </a:rPr>
                <a:t>”</a:t>
              </a:r>
              <a:endParaRPr lang="en-US" altLang="zh-TW" sz="2000">
                <a:ea typeface="標楷體" pitchFamily="65" charset="-120"/>
              </a:endParaRPr>
            </a:p>
          </p:txBody>
        </p:sp>
      </p:grpSp>
      <p:sp>
        <p:nvSpPr>
          <p:cNvPr id="75798" name="Line 22"/>
          <p:cNvSpPr>
            <a:spLocks noChangeShapeType="1"/>
          </p:cNvSpPr>
          <p:nvPr/>
        </p:nvSpPr>
        <p:spPr bwMode="auto">
          <a:xfrm flipH="1" flipV="1">
            <a:off x="5292725" y="2349500"/>
            <a:ext cx="287338" cy="64770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4716463" y="4652963"/>
            <a:ext cx="2735262" cy="1439862"/>
            <a:chOff x="431" y="1797"/>
            <a:chExt cx="1723" cy="907"/>
          </a:xfrm>
        </p:grpSpPr>
        <p:sp>
          <p:nvSpPr>
            <p:cNvPr id="75800" name="AutoShape 24"/>
            <p:cNvSpPr>
              <a:spLocks noChangeArrowheads="1"/>
            </p:cNvSpPr>
            <p:nvPr/>
          </p:nvSpPr>
          <p:spPr bwMode="auto">
            <a:xfrm>
              <a:off x="431" y="1797"/>
              <a:ext cx="1723" cy="907"/>
            </a:xfrm>
            <a:prstGeom prst="cloudCallout">
              <a:avLst>
                <a:gd name="adj1" fmla="val -4380"/>
                <a:gd name="adj2" fmla="val -6124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TW" altLang="zh-TW"/>
            </a:p>
          </p:txBody>
        </p:sp>
        <p:sp>
          <p:nvSpPr>
            <p:cNvPr id="75801" name="Rectangle 25"/>
            <p:cNvSpPr>
              <a:spLocks noChangeArrowheads="1"/>
            </p:cNvSpPr>
            <p:nvPr/>
          </p:nvSpPr>
          <p:spPr bwMode="auto">
            <a:xfrm>
              <a:off x="612" y="1888"/>
              <a:ext cx="1361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把</a:t>
              </a:r>
              <a:r>
                <a:rPr lang="zh-TW" altLang="en-US" sz="2400">
                  <a:ea typeface="標楷體" pitchFamily="65" charset="-120"/>
                </a:rPr>
                <a:t>磁碟檔案中</a:t>
              </a: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的資料存進</a:t>
              </a:r>
              <a:r>
                <a:rPr lang="zh-TW" altLang="en-US" sz="2400">
                  <a:ea typeface="標楷體" pitchFamily="65" charset="-120"/>
                </a:rPr>
                <a:t>工作區</a:t>
              </a:r>
            </a:p>
          </p:txBody>
        </p:sp>
      </p:grpSp>
      <p:grpSp>
        <p:nvGrpSpPr>
          <p:cNvPr id="8" name="Group 26"/>
          <p:cNvGrpSpPr>
            <a:grpSpLocks/>
          </p:cNvGrpSpPr>
          <p:nvPr/>
        </p:nvGrpSpPr>
        <p:grpSpPr bwMode="auto">
          <a:xfrm>
            <a:off x="2195513" y="4902200"/>
            <a:ext cx="1871662" cy="687388"/>
            <a:chOff x="612" y="1933"/>
            <a:chExt cx="2041" cy="388"/>
          </a:xfrm>
        </p:grpSpPr>
        <p:sp>
          <p:nvSpPr>
            <p:cNvPr id="75803" name="AutoShape 27"/>
            <p:cNvSpPr>
              <a:spLocks noChangeArrowheads="1"/>
            </p:cNvSpPr>
            <p:nvPr/>
          </p:nvSpPr>
          <p:spPr bwMode="auto">
            <a:xfrm>
              <a:off x="612" y="1933"/>
              <a:ext cx="1996" cy="364"/>
            </a:xfrm>
            <a:prstGeom prst="flowChartPunchedTape">
              <a:avLst/>
            </a:prstGeom>
            <a:solidFill>
              <a:srgbClr val="EFF96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5804" name="Rectangle 28"/>
            <p:cNvSpPr>
              <a:spLocks noChangeArrowheads="1"/>
            </p:cNvSpPr>
            <p:nvPr/>
          </p:nvSpPr>
          <p:spPr bwMode="auto">
            <a:xfrm>
              <a:off x="612" y="1979"/>
              <a:ext cx="2041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ea typeface="標楷體" pitchFamily="65" charset="-120"/>
                </a:rPr>
                <a:t>load </a:t>
              </a:r>
              <a:r>
                <a:rPr lang="en-US" altLang="zh-TW" sz="2000">
                  <a:solidFill>
                    <a:srgbClr val="CC00CC"/>
                  </a:solidFill>
                  <a:ea typeface="標楷體" pitchFamily="65" charset="-120"/>
                </a:rPr>
                <a:t>filename</a:t>
              </a:r>
              <a:endParaRPr lang="en-US" altLang="zh-TW" sz="2000">
                <a:solidFill>
                  <a:srgbClr val="2D1EEE"/>
                </a:solidFill>
                <a:ea typeface="標楷體" pitchFamily="65" charset="-120"/>
              </a:endParaRPr>
            </a:p>
          </p:txBody>
        </p:sp>
      </p:grpSp>
      <p:sp>
        <p:nvSpPr>
          <p:cNvPr id="75805" name="AutoShape 29"/>
          <p:cNvSpPr>
            <a:spLocks noChangeArrowheads="1"/>
          </p:cNvSpPr>
          <p:nvPr/>
        </p:nvSpPr>
        <p:spPr bwMode="auto">
          <a:xfrm rot="1896450">
            <a:off x="2508250" y="3152775"/>
            <a:ext cx="3095625" cy="71438"/>
          </a:xfrm>
          <a:prstGeom prst="leftRightArrow">
            <a:avLst>
              <a:gd name="adj1" fmla="val 50000"/>
              <a:gd name="adj2" fmla="val 866661"/>
            </a:avLst>
          </a:prstGeom>
          <a:solidFill>
            <a:srgbClr val="67FD7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5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75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98" grpId="0" animBg="1"/>
      <p:bldP spid="7580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基本功能介紹</a:t>
            </a:r>
            <a:endParaRPr lang="en-US" altLang="zh-TW"/>
          </a:p>
        </p:txBody>
      </p:sp>
      <p:sp>
        <p:nvSpPr>
          <p:cNvPr id="3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3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B337-199D-4B5F-8066-82F9CC40F2A1}" type="slidenum">
              <a:rPr lang="en-US" altLang="zh-TW"/>
              <a:pPr/>
              <a:t>17</a:t>
            </a:fld>
            <a:endParaRPr lang="en-US" altLang="zh-TW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 dirty="0" smtClean="0">
                <a:ea typeface="標楷體" pitchFamily="65" charset="-120"/>
              </a:rPr>
              <a:t>1.7 </a:t>
            </a:r>
            <a:r>
              <a:rPr lang="zh-TW" altLang="en-US" sz="4000" dirty="0">
                <a:ea typeface="標楷體" pitchFamily="65" charset="-120"/>
              </a:rPr>
              <a:t>純量與陣列運算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00113" y="2492375"/>
            <a:ext cx="4244975" cy="504825"/>
            <a:chOff x="703" y="1207"/>
            <a:chExt cx="907" cy="318"/>
          </a:xfrm>
        </p:grpSpPr>
        <p:sp>
          <p:nvSpPr>
            <p:cNvPr id="76805" name="AutoShape 5"/>
            <p:cNvSpPr>
              <a:spLocks noChangeArrowheads="1"/>
            </p:cNvSpPr>
            <p:nvPr/>
          </p:nvSpPr>
          <p:spPr bwMode="auto">
            <a:xfrm>
              <a:off x="703" y="1231"/>
              <a:ext cx="907" cy="294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6806" name="Rectangle 6"/>
            <p:cNvSpPr>
              <a:spLocks noChangeArrowheads="1"/>
            </p:cNvSpPr>
            <p:nvPr/>
          </p:nvSpPr>
          <p:spPr bwMode="auto">
            <a:xfrm>
              <a:off x="703" y="1207"/>
              <a:ext cx="907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400">
                  <a:solidFill>
                    <a:srgbClr val="2D1EEE"/>
                  </a:solidFill>
                </a:rPr>
                <a:t>variable_name = expression;</a:t>
              </a:r>
              <a:r>
                <a:rPr lang="en-US" altLang="zh-TW" sz="2400"/>
                <a:t> 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260475" y="3284538"/>
            <a:ext cx="2735263" cy="1708150"/>
            <a:chOff x="476" y="1752"/>
            <a:chExt cx="1723" cy="1076"/>
          </a:xfrm>
        </p:grpSpPr>
        <p:sp>
          <p:nvSpPr>
            <p:cNvPr id="76808" name="AutoShape 8"/>
            <p:cNvSpPr>
              <a:spLocks noChangeArrowheads="1"/>
            </p:cNvSpPr>
            <p:nvPr/>
          </p:nvSpPr>
          <p:spPr bwMode="auto">
            <a:xfrm>
              <a:off x="476" y="1752"/>
              <a:ext cx="1723" cy="1076"/>
            </a:xfrm>
            <a:prstGeom prst="cloudCallout">
              <a:avLst>
                <a:gd name="adj1" fmla="val -4380"/>
                <a:gd name="adj2" fmla="val -6124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TW" altLang="zh-TW"/>
            </a:p>
          </p:txBody>
        </p:sp>
        <p:sp>
          <p:nvSpPr>
            <p:cNvPr id="76809" name="Rectangle 9"/>
            <p:cNvSpPr>
              <a:spLocks noChangeArrowheads="1"/>
            </p:cNvSpPr>
            <p:nvPr/>
          </p:nvSpPr>
          <p:spPr bwMode="auto">
            <a:xfrm>
              <a:off x="748" y="1860"/>
              <a:ext cx="1361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計算等號右邊敘述式的結果並將其儲存於左邊變數內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156325" y="2133600"/>
            <a:ext cx="1223963" cy="687388"/>
            <a:chOff x="612" y="1933"/>
            <a:chExt cx="2041" cy="388"/>
          </a:xfrm>
        </p:grpSpPr>
        <p:sp>
          <p:nvSpPr>
            <p:cNvPr id="76812" name="AutoShape 12"/>
            <p:cNvSpPr>
              <a:spLocks noChangeArrowheads="1"/>
            </p:cNvSpPr>
            <p:nvPr/>
          </p:nvSpPr>
          <p:spPr bwMode="auto">
            <a:xfrm>
              <a:off x="612" y="1933"/>
              <a:ext cx="1996" cy="364"/>
            </a:xfrm>
            <a:prstGeom prst="flowChartPunchedTape">
              <a:avLst/>
            </a:prstGeom>
            <a:solidFill>
              <a:srgbClr val="EFF96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6813" name="Rectangle 13"/>
            <p:cNvSpPr>
              <a:spLocks noChangeArrowheads="1"/>
            </p:cNvSpPr>
            <p:nvPr/>
          </p:nvSpPr>
          <p:spPr bwMode="auto">
            <a:xfrm>
              <a:off x="612" y="1979"/>
              <a:ext cx="2041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ea typeface="標楷體" pitchFamily="65" charset="-120"/>
                </a:rPr>
                <a:t>ii = ii + 1;</a:t>
              </a:r>
              <a:endParaRPr lang="en-US" altLang="zh-TW" sz="2000">
                <a:solidFill>
                  <a:srgbClr val="2D1EEE"/>
                </a:solidFill>
                <a:ea typeface="標楷體" pitchFamily="65" charset="-120"/>
              </a:endParaRPr>
            </a:p>
          </p:txBody>
        </p:sp>
      </p:grpSp>
      <p:graphicFrame>
        <p:nvGraphicFramePr>
          <p:cNvPr id="76846" name="Group 46"/>
          <p:cNvGraphicFramePr>
            <a:graphicFrameLocks noGrp="1"/>
          </p:cNvGraphicFramePr>
          <p:nvPr>
            <p:ph idx="1"/>
          </p:nvPr>
        </p:nvGraphicFramePr>
        <p:xfrm>
          <a:off x="4860925" y="3503613"/>
          <a:ext cx="3240088" cy="2378075"/>
        </p:xfrm>
        <a:graphic>
          <a:graphicData uri="http://schemas.openxmlformats.org/drawingml/2006/table">
            <a:tbl>
              <a:tblPr/>
              <a:tblGrid>
                <a:gridCol w="1347788"/>
                <a:gridCol w="18923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運算方法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MATLAB 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形式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加法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a +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減法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a  -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乘法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a  *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除法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a  /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冪次方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a^b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6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基本功能介紹</a:t>
            </a:r>
            <a:endParaRPr lang="en-US" altLang="zh-TW"/>
          </a:p>
        </p:txBody>
      </p:sp>
      <p:sp>
        <p:nvSpPr>
          <p:cNvPr id="1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1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A47A-9EA1-465E-96B4-197A4159D524}" type="slidenum">
              <a:rPr lang="en-US" altLang="zh-TW"/>
              <a:pPr/>
              <a:t>18</a:t>
            </a:fld>
            <a:endParaRPr lang="en-US" altLang="zh-TW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>
                <a:ea typeface="標楷體" pitchFamily="65" charset="-120"/>
              </a:rPr>
              <a:t>陣列與矩陣運算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587375"/>
          </a:xfrm>
        </p:spPr>
        <p:txBody>
          <a:bodyPr/>
          <a:lstStyle/>
          <a:p>
            <a:pPr>
              <a:buClr>
                <a:srgbClr val="2D1EEE"/>
              </a:buClr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矩陣的加減與一般純量（</a:t>
            </a:r>
            <a:r>
              <a:rPr lang="en-US" altLang="zh-TW" sz="2800">
                <a:ea typeface="標楷體" pitchFamily="65" charset="-120"/>
              </a:rPr>
              <a:t>Scalar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）的加減類似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827088" y="2625725"/>
            <a:ext cx="769620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2D1EEE"/>
              </a:buClr>
              <a:buSzPct val="70000"/>
              <a:buFont typeface="Wingdings" pitchFamily="2" charset="2"/>
              <a:buChar char="l"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相加或相減的矩陣必需具有相同的維度</a:t>
            </a: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836613" y="3429000"/>
            <a:ext cx="76962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2D1EEE"/>
              </a:buClr>
              <a:buSzPct val="70000"/>
              <a:buFont typeface="Wingdings" pitchFamily="2" charset="2"/>
              <a:buChar char="l"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矩陣與純量可以直接進行加減，</a:t>
            </a:r>
            <a:r>
              <a:rPr lang="en-US" altLang="zh-TW" sz="2800">
                <a:ea typeface="標楷體" pitchFamily="65" charset="-120"/>
              </a:rPr>
              <a:t>MATLAB</a:t>
            </a: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會直接將加減應用到每一個元素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476375" y="4722813"/>
            <a:ext cx="3168650" cy="1514475"/>
            <a:chOff x="657" y="3113"/>
            <a:chExt cx="1996" cy="954"/>
          </a:xfrm>
        </p:grpSpPr>
        <p:sp>
          <p:nvSpPr>
            <p:cNvPr id="78855" name="AutoShape 7"/>
            <p:cNvSpPr>
              <a:spLocks noChangeArrowheads="1"/>
            </p:cNvSpPr>
            <p:nvPr/>
          </p:nvSpPr>
          <p:spPr bwMode="auto">
            <a:xfrm>
              <a:off x="750" y="3113"/>
              <a:ext cx="1903" cy="840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8856" name="Rectangle 8"/>
            <p:cNvSpPr>
              <a:spLocks noChangeArrowheads="1"/>
            </p:cNvSpPr>
            <p:nvPr/>
          </p:nvSpPr>
          <p:spPr bwMode="auto">
            <a:xfrm>
              <a:off x="657" y="3218"/>
              <a:ext cx="1903" cy="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	&gt;&gt; A = [1 2 3 2 1] + 5</a:t>
              </a:r>
              <a:r>
                <a:rPr lang="en-US" altLang="zh-TW" sz="2000" b="1"/>
                <a:t> </a:t>
              </a:r>
              <a:r>
                <a:rPr lang="en-US" altLang="zh-TW" sz="2000"/>
                <a:t>  </a:t>
              </a:r>
              <a:r>
                <a:rPr lang="en-US" altLang="zh-TW" sz="2000" b="1"/>
                <a:t> </a:t>
              </a:r>
              <a:r>
                <a:rPr lang="en-US" altLang="zh-TW" sz="2000"/>
                <a:t>    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	A =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	     6     7     8     7     6 </a:t>
              </a: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5103813" y="3295650"/>
            <a:ext cx="3644900" cy="2438400"/>
            <a:chOff x="1156" y="988"/>
            <a:chExt cx="2296" cy="1536"/>
          </a:xfrm>
        </p:grpSpPr>
        <p:sp>
          <p:nvSpPr>
            <p:cNvPr id="78860" name="AutoShape 12"/>
            <p:cNvSpPr>
              <a:spLocks noChangeArrowheads="1"/>
            </p:cNvSpPr>
            <p:nvPr/>
          </p:nvSpPr>
          <p:spPr bwMode="auto">
            <a:xfrm>
              <a:off x="1156" y="988"/>
              <a:ext cx="2042" cy="1399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8861" name="Rectangle 13"/>
            <p:cNvSpPr>
              <a:spLocks noChangeArrowheads="1"/>
            </p:cNvSpPr>
            <p:nvPr/>
          </p:nvSpPr>
          <p:spPr bwMode="auto">
            <a:xfrm>
              <a:off x="1247" y="1110"/>
              <a:ext cx="2205" cy="1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pt-BR" altLang="zh-TW" sz="2000"/>
                <a:t>&gt;&gt; A = [12 34 56 20];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pt-BR" altLang="zh-TW" sz="2000"/>
                <a:t>&gt;&gt; B = [1 3 2 4];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pt-BR" altLang="zh-TW" sz="2000"/>
                <a:t>&gt;&gt; C = A + B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pt-BR" altLang="zh-TW" sz="2000"/>
                <a:t>C =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pt-BR" altLang="zh-TW" sz="2000"/>
                <a:t>    13    37    58    24</a:t>
              </a:r>
              <a:endParaRPr lang="en-US" altLang="zh-TW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2" grpId="0"/>
      <p:bldP spid="7885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基本功能介紹</a:t>
            </a:r>
            <a:endParaRPr lang="en-US" altLang="zh-TW"/>
          </a:p>
        </p:txBody>
      </p:sp>
      <p:sp>
        <p:nvSpPr>
          <p:cNvPr id="1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1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2FFC8-F384-474F-B125-23AE0F630E11}" type="slidenum">
              <a:rPr lang="en-US" altLang="zh-TW"/>
              <a:pPr/>
              <a:t>19</a:t>
            </a:fld>
            <a:endParaRPr lang="en-US" altLang="zh-TW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>
                <a:ea typeface="標楷體" pitchFamily="65" charset="-120"/>
              </a:rPr>
              <a:t>矩陣的乘法與除法</a:t>
            </a:r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587375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Clr>
                <a:srgbClr val="2D1EEE"/>
              </a:buClr>
            </a:pPr>
            <a:r>
              <a:rPr lang="zh-TW" altLang="en-US" sz="2800">
                <a:ea typeface="標楷體" pitchFamily="65" charset="-120"/>
              </a:rPr>
              <a:t>純量對矩陣的乘或除，可比照一般寫法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331913" y="2574925"/>
            <a:ext cx="6048375" cy="2006600"/>
            <a:chOff x="839" y="1622"/>
            <a:chExt cx="3810" cy="1264"/>
          </a:xfrm>
        </p:grpSpPr>
        <p:sp>
          <p:nvSpPr>
            <p:cNvPr id="79878" name="AutoShape 6"/>
            <p:cNvSpPr>
              <a:spLocks noChangeArrowheads="1"/>
            </p:cNvSpPr>
            <p:nvPr/>
          </p:nvSpPr>
          <p:spPr bwMode="auto">
            <a:xfrm>
              <a:off x="839" y="1622"/>
              <a:ext cx="3583" cy="1134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9879" name="Rectangle 7"/>
            <p:cNvSpPr>
              <a:spLocks noChangeArrowheads="1"/>
            </p:cNvSpPr>
            <p:nvPr/>
          </p:nvSpPr>
          <p:spPr bwMode="auto">
            <a:xfrm>
              <a:off x="968" y="1744"/>
              <a:ext cx="3681" cy="1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&gt;&gt; </a:t>
              </a:r>
              <a:r>
                <a:rPr lang="en-US" altLang="zh-TW" sz="2000" b="1"/>
                <a:t>A = [123 , 442]; </a:t>
              </a:r>
              <a:r>
                <a:rPr lang="en-US" altLang="zh-TW" sz="2000"/>
                <a:t>  	 &gt;&gt; </a:t>
              </a:r>
              <a:r>
                <a:rPr lang="en-US" altLang="zh-TW" sz="2000" b="1"/>
                <a:t>C = A/3 </a:t>
              </a:r>
              <a:r>
                <a:rPr lang="en-US" altLang="zh-TW" sz="2000"/>
                <a:t>  </a:t>
              </a:r>
              <a:r>
                <a:rPr lang="en-US" altLang="zh-TW" sz="2000" b="1"/>
                <a:t>  </a:t>
              </a:r>
              <a:endParaRPr lang="en-US" altLang="zh-TW" sz="2000"/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&gt;&gt; </a:t>
              </a:r>
              <a:r>
                <a:rPr lang="en-US" altLang="zh-TW" sz="2000" b="1"/>
                <a:t>B = 2*A </a:t>
              </a:r>
              <a:r>
                <a:rPr lang="en-US" altLang="zh-TW" sz="2000"/>
                <a:t>		 C =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B = 		   	     41.0000  147.3333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   246   884 </a:t>
              </a:r>
            </a:p>
          </p:txBody>
        </p:sp>
      </p:grpSp>
      <p:sp>
        <p:nvSpPr>
          <p:cNvPr id="79882" name="Rectangle 10"/>
          <p:cNvSpPr>
            <a:spLocks noChangeArrowheads="1"/>
          </p:cNvSpPr>
          <p:nvPr/>
        </p:nvSpPr>
        <p:spPr bwMode="auto">
          <a:xfrm>
            <a:off x="755650" y="2852738"/>
            <a:ext cx="76962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2D1EEE"/>
              </a:buClr>
              <a:buSzPct val="70000"/>
              <a:buFont typeface="Wingdings" pitchFamily="2" charset="2"/>
              <a:buChar char="l"/>
            </a:pPr>
            <a:r>
              <a:rPr lang="zh-TW" altLang="en-US" sz="2800">
                <a:ea typeface="標楷體" pitchFamily="65" charset="-120"/>
              </a:rPr>
              <a:t>欲進行矩陣相乘，必需確認第一個矩陣的直行數目</a:t>
            </a:r>
            <a:r>
              <a:rPr lang="zh-TW" altLang="en-US" sz="2800"/>
              <a:t>（ </a:t>
            </a:r>
            <a:r>
              <a:rPr lang="en-US" altLang="zh-TW" sz="2800"/>
              <a:t>Column Dimension</a:t>
            </a:r>
            <a:r>
              <a:rPr lang="zh-TW" altLang="en-US" sz="2800"/>
              <a:t>） </a:t>
            </a:r>
            <a:r>
              <a:rPr lang="zh-TW" altLang="en-US" sz="2800">
                <a:ea typeface="標楷體" pitchFamily="65" charset="-120"/>
              </a:rPr>
              <a:t>必需等於第二個矩陣的橫列數目</a:t>
            </a:r>
            <a:r>
              <a:rPr lang="zh-TW" altLang="en-US" sz="2800"/>
              <a:t>（</a:t>
            </a:r>
            <a:r>
              <a:rPr lang="en-US" altLang="zh-TW" sz="2800"/>
              <a:t>Row Dimension</a:t>
            </a:r>
            <a:r>
              <a:rPr lang="zh-TW" altLang="en-US" sz="2800"/>
              <a:t>）</a:t>
            </a:r>
          </a:p>
        </p:txBody>
      </p:sp>
      <p:sp>
        <p:nvSpPr>
          <p:cNvPr id="79883" name="Rectangle 11"/>
          <p:cNvSpPr>
            <a:spLocks noChangeArrowheads="1"/>
          </p:cNvSpPr>
          <p:nvPr/>
        </p:nvSpPr>
        <p:spPr bwMode="auto">
          <a:xfrm>
            <a:off x="836613" y="5073650"/>
            <a:ext cx="769620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2D1EEE"/>
              </a:buClr>
              <a:buSzPct val="70000"/>
              <a:buFont typeface="Wingdings" pitchFamily="2" charset="2"/>
              <a:buChar char="l"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矩陣的除法，常藉由反矩陣或解線性方程式來達成</a:t>
            </a: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6732588" y="3717925"/>
            <a:ext cx="2339975" cy="2447925"/>
            <a:chOff x="4286" y="2432"/>
            <a:chExt cx="1474" cy="1542"/>
          </a:xfrm>
        </p:grpSpPr>
        <p:sp>
          <p:nvSpPr>
            <p:cNvPr id="79885" name="AutoShape 13"/>
            <p:cNvSpPr>
              <a:spLocks noChangeArrowheads="1"/>
            </p:cNvSpPr>
            <p:nvPr/>
          </p:nvSpPr>
          <p:spPr bwMode="auto">
            <a:xfrm>
              <a:off x="4286" y="2432"/>
              <a:ext cx="1361" cy="1542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9886" name="Rectangle 14"/>
            <p:cNvSpPr>
              <a:spLocks noChangeArrowheads="1"/>
            </p:cNvSpPr>
            <p:nvPr/>
          </p:nvSpPr>
          <p:spPr bwMode="auto">
            <a:xfrm>
              <a:off x="4392" y="2523"/>
              <a:ext cx="1368" cy="14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pt-BR" altLang="zh-TW" sz="2000"/>
                <a:t>&gt;&gt; A = [1; 2];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pt-BR" altLang="zh-TW" sz="2000"/>
                <a:t>&gt;&gt; B = [3, 4, 5];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pt-BR" altLang="zh-TW" sz="2000"/>
                <a:t>&gt;&gt; C = A * B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pt-BR" altLang="zh-TW" sz="2000"/>
                <a:t>C =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pt-BR" altLang="zh-TW" sz="2000"/>
                <a:t>     3     4     5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pt-BR" altLang="zh-TW" sz="2000"/>
                <a:t>     6     8    10</a:t>
              </a:r>
              <a:endParaRPr lang="en-US" altLang="zh-TW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9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9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2" grpId="0"/>
      <p:bldP spid="7988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 dirty="0" smtClean="0">
                <a:ea typeface="標楷體" pitchFamily="65" charset="-120"/>
              </a:rPr>
              <a:t>1.1 </a:t>
            </a:r>
            <a:r>
              <a:rPr lang="zh-TW" altLang="en-US" sz="4000" dirty="0">
                <a:ea typeface="標楷體" pitchFamily="65" charset="-120"/>
              </a:rPr>
              <a:t>變數和陣列</a:t>
            </a:r>
          </a:p>
        </p:txBody>
      </p:sp>
      <p:sp>
        <p:nvSpPr>
          <p:cNvPr id="46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762000" y="6391275"/>
            <a:ext cx="2057400" cy="4572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基本功能介紹</a:t>
            </a:r>
            <a:endParaRPr lang="en-US" altLang="zh-TW"/>
          </a:p>
        </p:txBody>
      </p:sp>
      <p:sp>
        <p:nvSpPr>
          <p:cNvPr id="47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48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  <a:prstGeom prst="rect">
            <a:avLst/>
          </a:prstGeom>
        </p:spPr>
        <p:txBody>
          <a:bodyPr/>
          <a:lstStyle/>
          <a:p>
            <a:fld id="{5B7F237C-3641-4016-8A08-7D7313879577}" type="slidenum">
              <a:rPr lang="en-US" altLang="zh-TW"/>
              <a:pPr/>
              <a:t>2</a:t>
            </a:fld>
            <a:endParaRPr lang="en-US" altLang="zh-TW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84213" y="1958975"/>
            <a:ext cx="1223962" cy="749300"/>
            <a:chOff x="340" y="1026"/>
            <a:chExt cx="3175" cy="472"/>
          </a:xfrm>
        </p:grpSpPr>
        <p:sp>
          <p:nvSpPr>
            <p:cNvPr id="9227" name="AutoShape 11"/>
            <p:cNvSpPr>
              <a:spLocks noChangeArrowheads="1"/>
            </p:cNvSpPr>
            <p:nvPr/>
          </p:nvSpPr>
          <p:spPr bwMode="auto">
            <a:xfrm>
              <a:off x="340" y="1071"/>
              <a:ext cx="3012" cy="363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228" name="Rectangle 12"/>
            <p:cNvSpPr>
              <a:spLocks noChangeArrowheads="1"/>
            </p:cNvSpPr>
            <p:nvPr/>
          </p:nvSpPr>
          <p:spPr bwMode="auto">
            <a:xfrm>
              <a:off x="340" y="1026"/>
              <a:ext cx="3175" cy="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zh-TW" altLang="en-US" sz="3500">
                  <a:ea typeface="標楷體" pitchFamily="65" charset="-120"/>
                </a:rPr>
                <a:t>變數</a:t>
              </a:r>
            </a:p>
          </p:txBody>
        </p: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4643438" y="2636838"/>
            <a:ext cx="4249737" cy="720725"/>
            <a:chOff x="1882" y="1842"/>
            <a:chExt cx="2677" cy="454"/>
          </a:xfrm>
        </p:grpSpPr>
        <p:sp>
          <p:nvSpPr>
            <p:cNvPr id="9239" name="AutoShape 23"/>
            <p:cNvSpPr>
              <a:spLocks noChangeArrowheads="1"/>
            </p:cNvSpPr>
            <p:nvPr/>
          </p:nvSpPr>
          <p:spPr bwMode="auto">
            <a:xfrm>
              <a:off x="1882" y="1888"/>
              <a:ext cx="2541" cy="363"/>
            </a:xfrm>
            <a:prstGeom prst="wedgeRoundRectCallout">
              <a:avLst>
                <a:gd name="adj1" fmla="val -57755"/>
                <a:gd name="adj2" fmla="val -5097"/>
                <a:gd name="adj3" fmla="val 16667"/>
              </a:avLst>
            </a:prstGeom>
            <a:solidFill>
              <a:srgbClr val="EFF96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TW" altLang="zh-TW"/>
            </a:p>
          </p:txBody>
        </p:sp>
        <p:sp>
          <p:nvSpPr>
            <p:cNvPr id="9232" name="Rectangle 16"/>
            <p:cNvSpPr>
              <a:spLocks noChangeArrowheads="1"/>
            </p:cNvSpPr>
            <p:nvPr/>
          </p:nvSpPr>
          <p:spPr bwMode="auto">
            <a:xfrm>
              <a:off x="1882" y="1842"/>
              <a:ext cx="2677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zh-TW" altLang="en-US" sz="2000" dirty="0">
                  <a:ea typeface="標楷體" pitchFamily="65" charset="-120"/>
                </a:rPr>
                <a:t>第一個字必須是文字，其後可用文字、數字及底線任意組合。</a:t>
              </a:r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2195513" y="1989138"/>
            <a:ext cx="4249737" cy="720725"/>
            <a:chOff x="1383" y="1253"/>
            <a:chExt cx="2677" cy="454"/>
          </a:xfrm>
        </p:grpSpPr>
        <p:sp>
          <p:nvSpPr>
            <p:cNvPr id="9233" name="AutoShape 17"/>
            <p:cNvSpPr>
              <a:spLocks noChangeArrowheads="1"/>
            </p:cNvSpPr>
            <p:nvPr/>
          </p:nvSpPr>
          <p:spPr bwMode="auto">
            <a:xfrm>
              <a:off x="1383" y="1253"/>
              <a:ext cx="2631" cy="408"/>
            </a:xfrm>
            <a:prstGeom prst="wedgeRoundRectCallout">
              <a:avLst>
                <a:gd name="adj1" fmla="val -58704"/>
                <a:gd name="adj2" fmla="val -6370"/>
                <a:gd name="adj3" fmla="val 16667"/>
              </a:avLst>
            </a:prstGeom>
            <a:solidFill>
              <a:srgbClr val="EFF96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TW" altLang="zh-TW"/>
            </a:p>
          </p:txBody>
        </p:sp>
        <p:sp>
          <p:nvSpPr>
            <p:cNvPr id="9231" name="Rectangle 15"/>
            <p:cNvSpPr>
              <a:spLocks noChangeArrowheads="1"/>
            </p:cNvSpPr>
            <p:nvPr/>
          </p:nvSpPr>
          <p:spPr bwMode="auto">
            <a:xfrm>
              <a:off x="1383" y="1253"/>
              <a:ext cx="2677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zh-TW" altLang="en-US" sz="2000" dirty="0">
                  <a:ea typeface="標楷體" pitchFamily="65" charset="-120"/>
                </a:rPr>
                <a:t>使用者設定名稱的陣列，在實體上是由一塊記憶體區域所組成。</a:t>
              </a:r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2339975" y="2636838"/>
            <a:ext cx="2087563" cy="749300"/>
            <a:chOff x="340" y="1026"/>
            <a:chExt cx="3175" cy="472"/>
          </a:xfrm>
        </p:grpSpPr>
        <p:sp>
          <p:nvSpPr>
            <p:cNvPr id="9236" name="AutoShape 20"/>
            <p:cNvSpPr>
              <a:spLocks noChangeArrowheads="1"/>
            </p:cNvSpPr>
            <p:nvPr/>
          </p:nvSpPr>
          <p:spPr bwMode="auto">
            <a:xfrm>
              <a:off x="340" y="1071"/>
              <a:ext cx="3012" cy="363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340" y="1026"/>
              <a:ext cx="3175" cy="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zh-TW" altLang="en-US" sz="3500">
                  <a:ea typeface="標楷體" pitchFamily="65" charset="-120"/>
                </a:rPr>
                <a:t>變數名稱</a:t>
              </a:r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611188" y="3500438"/>
            <a:ext cx="2305050" cy="433387"/>
            <a:chOff x="385" y="2341"/>
            <a:chExt cx="1452" cy="273"/>
          </a:xfrm>
        </p:grpSpPr>
        <p:sp>
          <p:nvSpPr>
            <p:cNvPr id="9243" name="AutoShape 27"/>
            <p:cNvSpPr>
              <a:spLocks noChangeArrowheads="1"/>
            </p:cNvSpPr>
            <p:nvPr/>
          </p:nvSpPr>
          <p:spPr bwMode="auto">
            <a:xfrm>
              <a:off x="431" y="2341"/>
              <a:ext cx="1360" cy="273"/>
            </a:xfrm>
            <a:prstGeom prst="wedgeRoundRectCallout">
              <a:avLst>
                <a:gd name="adj1" fmla="val 27866"/>
                <a:gd name="adj2" fmla="val -101282"/>
                <a:gd name="adj3" fmla="val 16667"/>
              </a:avLst>
            </a:prstGeom>
            <a:solidFill>
              <a:srgbClr val="EFF96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TW" altLang="zh-TW"/>
            </a:p>
          </p:txBody>
        </p:sp>
        <p:sp>
          <p:nvSpPr>
            <p:cNvPr id="9244" name="Rectangle 28"/>
            <p:cNvSpPr>
              <a:spLocks noChangeArrowheads="1"/>
            </p:cNvSpPr>
            <p:nvPr/>
          </p:nvSpPr>
          <p:spPr bwMode="auto">
            <a:xfrm>
              <a:off x="385" y="2341"/>
              <a:ext cx="1452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zh-TW" altLang="en-US" sz="2000">
                  <a:ea typeface="標楷體" pitchFamily="65" charset="-120"/>
                </a:rPr>
                <a:t>不可超過</a:t>
              </a:r>
              <a:r>
                <a:rPr lang="en-US" altLang="zh-TW" sz="2000">
                  <a:ea typeface="標楷體" pitchFamily="65" charset="-120"/>
                </a:rPr>
                <a:t>63</a:t>
              </a:r>
              <a:r>
                <a:rPr lang="zh-TW" altLang="en-US" sz="2000">
                  <a:ea typeface="標楷體" pitchFamily="65" charset="-120"/>
                </a:rPr>
                <a:t>個字元</a:t>
              </a:r>
            </a:p>
          </p:txBody>
        </p:sp>
      </p:grp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3348038" y="3500438"/>
            <a:ext cx="2016125" cy="433387"/>
            <a:chOff x="2109" y="2341"/>
            <a:chExt cx="1270" cy="273"/>
          </a:xfrm>
        </p:grpSpPr>
        <p:sp>
          <p:nvSpPr>
            <p:cNvPr id="9247" name="AutoShape 31"/>
            <p:cNvSpPr>
              <a:spLocks noChangeArrowheads="1"/>
            </p:cNvSpPr>
            <p:nvPr/>
          </p:nvSpPr>
          <p:spPr bwMode="auto">
            <a:xfrm>
              <a:off x="2149" y="2341"/>
              <a:ext cx="1190" cy="273"/>
            </a:xfrm>
            <a:prstGeom prst="wedgeRoundRectCallout">
              <a:avLst>
                <a:gd name="adj1" fmla="val -50843"/>
                <a:gd name="adj2" fmla="val -103481"/>
                <a:gd name="adj3" fmla="val 16667"/>
              </a:avLst>
            </a:prstGeom>
            <a:solidFill>
              <a:srgbClr val="EFF96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TW" altLang="zh-TW"/>
            </a:p>
          </p:txBody>
        </p:sp>
        <p:sp>
          <p:nvSpPr>
            <p:cNvPr id="9248" name="Rectangle 32"/>
            <p:cNvSpPr>
              <a:spLocks noChangeArrowheads="1"/>
            </p:cNvSpPr>
            <p:nvPr/>
          </p:nvSpPr>
          <p:spPr bwMode="auto">
            <a:xfrm>
              <a:off x="2109" y="2341"/>
              <a:ext cx="1270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zh-TW" altLang="en-US" sz="2000">
                  <a:ea typeface="標楷體" pitchFamily="65" charset="-120"/>
                </a:rPr>
                <a:t>大小寫字母有別</a:t>
              </a:r>
            </a:p>
          </p:txBody>
        </p: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4860925" y="3933825"/>
            <a:ext cx="3095625" cy="749300"/>
            <a:chOff x="340" y="1026"/>
            <a:chExt cx="3175" cy="472"/>
          </a:xfrm>
        </p:grpSpPr>
        <p:sp>
          <p:nvSpPr>
            <p:cNvPr id="9251" name="AutoShape 35"/>
            <p:cNvSpPr>
              <a:spLocks noChangeArrowheads="1"/>
            </p:cNvSpPr>
            <p:nvPr/>
          </p:nvSpPr>
          <p:spPr bwMode="auto">
            <a:xfrm>
              <a:off x="340" y="1071"/>
              <a:ext cx="3012" cy="363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252" name="Rectangle 36"/>
            <p:cNvSpPr>
              <a:spLocks noChangeArrowheads="1"/>
            </p:cNvSpPr>
            <p:nvPr/>
          </p:nvSpPr>
          <p:spPr bwMode="auto">
            <a:xfrm>
              <a:off x="340" y="1026"/>
              <a:ext cx="3175" cy="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zh-TW" altLang="en-US" sz="3500">
                  <a:ea typeface="標楷體" pitchFamily="65" charset="-120"/>
                </a:rPr>
                <a:t>常用變數型態</a:t>
              </a:r>
            </a:p>
          </p:txBody>
        </p:sp>
      </p:grpSp>
      <p:grpSp>
        <p:nvGrpSpPr>
          <p:cNvPr id="9" name="Group 41"/>
          <p:cNvGrpSpPr>
            <a:grpSpLocks/>
          </p:cNvGrpSpPr>
          <p:nvPr/>
        </p:nvGrpSpPr>
        <p:grpSpPr bwMode="auto">
          <a:xfrm>
            <a:off x="5073650" y="4867275"/>
            <a:ext cx="1370013" cy="577850"/>
            <a:chOff x="3196" y="3066"/>
            <a:chExt cx="863" cy="364"/>
          </a:xfrm>
        </p:grpSpPr>
        <p:sp>
          <p:nvSpPr>
            <p:cNvPr id="9256" name="AutoShape 40"/>
            <p:cNvSpPr>
              <a:spLocks noChangeArrowheads="1"/>
            </p:cNvSpPr>
            <p:nvPr/>
          </p:nvSpPr>
          <p:spPr bwMode="auto">
            <a:xfrm>
              <a:off x="3243" y="3112"/>
              <a:ext cx="680" cy="318"/>
            </a:xfrm>
            <a:prstGeom prst="wedgeRectCallout">
              <a:avLst>
                <a:gd name="adj1" fmla="val 59116"/>
                <a:gd name="adj2" fmla="val -12044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TW" altLang="zh-TW"/>
            </a:p>
          </p:txBody>
        </p:sp>
        <p:sp>
          <p:nvSpPr>
            <p:cNvPr id="9255" name="Rectangle 39"/>
            <p:cNvSpPr>
              <a:spLocks noChangeArrowheads="1"/>
            </p:cNvSpPr>
            <p:nvPr/>
          </p:nvSpPr>
          <p:spPr bwMode="auto">
            <a:xfrm>
              <a:off x="3196" y="3066"/>
              <a:ext cx="863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800">
                  <a:ea typeface="標楷體" pitchFamily="65" charset="-120"/>
                </a:rPr>
                <a:t>double</a:t>
              </a:r>
            </a:p>
          </p:txBody>
        </p:sp>
      </p:grpSp>
      <p:grpSp>
        <p:nvGrpSpPr>
          <p:cNvPr id="10" name="Group 45"/>
          <p:cNvGrpSpPr>
            <a:grpSpLocks/>
          </p:cNvGrpSpPr>
          <p:nvPr/>
        </p:nvGrpSpPr>
        <p:grpSpPr bwMode="auto">
          <a:xfrm>
            <a:off x="6802438" y="4868863"/>
            <a:ext cx="1009650" cy="577850"/>
            <a:chOff x="4285" y="3067"/>
            <a:chExt cx="636" cy="364"/>
          </a:xfrm>
        </p:grpSpPr>
        <p:sp>
          <p:nvSpPr>
            <p:cNvPr id="9259" name="AutoShape 43"/>
            <p:cNvSpPr>
              <a:spLocks noChangeArrowheads="1"/>
            </p:cNvSpPr>
            <p:nvPr/>
          </p:nvSpPr>
          <p:spPr bwMode="auto">
            <a:xfrm>
              <a:off x="4329" y="3113"/>
              <a:ext cx="501" cy="318"/>
            </a:xfrm>
            <a:prstGeom prst="wedgeRectCallout">
              <a:avLst>
                <a:gd name="adj1" fmla="val -119861"/>
                <a:gd name="adj2" fmla="val -12578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TW" altLang="zh-TW"/>
            </a:p>
          </p:txBody>
        </p:sp>
        <p:sp>
          <p:nvSpPr>
            <p:cNvPr id="9260" name="Rectangle 44"/>
            <p:cNvSpPr>
              <a:spLocks noChangeArrowheads="1"/>
            </p:cNvSpPr>
            <p:nvPr/>
          </p:nvSpPr>
          <p:spPr bwMode="auto">
            <a:xfrm>
              <a:off x="4285" y="3067"/>
              <a:ext cx="636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800">
                  <a:ea typeface="標楷體" pitchFamily="65" charset="-120"/>
                </a:rPr>
                <a:t>char</a:t>
              </a:r>
            </a:p>
          </p:txBody>
        </p:sp>
      </p:grpSp>
      <p:grpSp>
        <p:nvGrpSpPr>
          <p:cNvPr id="11" name="Group 49"/>
          <p:cNvGrpSpPr>
            <a:grpSpLocks/>
          </p:cNvGrpSpPr>
          <p:nvPr/>
        </p:nvGrpSpPr>
        <p:grpSpPr bwMode="auto">
          <a:xfrm>
            <a:off x="6586538" y="5661025"/>
            <a:ext cx="1441450" cy="433388"/>
            <a:chOff x="4149" y="3566"/>
            <a:chExt cx="908" cy="273"/>
          </a:xfrm>
        </p:grpSpPr>
        <p:sp>
          <p:nvSpPr>
            <p:cNvPr id="9263" name="AutoShape 47"/>
            <p:cNvSpPr>
              <a:spLocks noChangeArrowheads="1"/>
            </p:cNvSpPr>
            <p:nvPr/>
          </p:nvSpPr>
          <p:spPr bwMode="auto">
            <a:xfrm>
              <a:off x="4178" y="3566"/>
              <a:ext cx="850" cy="273"/>
            </a:xfrm>
            <a:prstGeom prst="wedgeRoundRectCallout">
              <a:avLst>
                <a:gd name="adj1" fmla="val -103648"/>
                <a:gd name="adj2" fmla="val -99083"/>
                <a:gd name="adj3" fmla="val 16667"/>
              </a:avLst>
            </a:prstGeom>
            <a:solidFill>
              <a:srgbClr val="EFF96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TW" altLang="zh-TW"/>
            </a:p>
          </p:txBody>
        </p:sp>
        <p:sp>
          <p:nvSpPr>
            <p:cNvPr id="9264" name="Rectangle 48"/>
            <p:cNvSpPr>
              <a:spLocks noChangeArrowheads="1"/>
            </p:cNvSpPr>
            <p:nvPr/>
          </p:nvSpPr>
          <p:spPr bwMode="auto">
            <a:xfrm>
              <a:off x="4149" y="3566"/>
              <a:ext cx="908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zh-TW" altLang="en-US" sz="2000">
                  <a:ea typeface="標楷體" pitchFamily="65" charset="-120"/>
                </a:rPr>
                <a:t>佔</a:t>
              </a:r>
              <a:r>
                <a:rPr lang="en-US" altLang="zh-TW" sz="2000">
                  <a:ea typeface="標楷體" pitchFamily="65" charset="-120"/>
                </a:rPr>
                <a:t>64</a:t>
              </a:r>
              <a:r>
                <a:rPr lang="zh-TW" altLang="en-US" sz="2000">
                  <a:ea typeface="標楷體" pitchFamily="65" charset="-120"/>
                </a:rPr>
                <a:t>位元</a:t>
              </a:r>
            </a:p>
          </p:txBody>
        </p:sp>
      </p:grpSp>
      <p:grpSp>
        <p:nvGrpSpPr>
          <p:cNvPr id="12" name="Group 53"/>
          <p:cNvGrpSpPr>
            <a:grpSpLocks/>
          </p:cNvGrpSpPr>
          <p:nvPr/>
        </p:nvGrpSpPr>
        <p:grpSpPr bwMode="auto">
          <a:xfrm>
            <a:off x="1906588" y="4149725"/>
            <a:ext cx="2881312" cy="433388"/>
            <a:chOff x="1201" y="2614"/>
            <a:chExt cx="1815" cy="273"/>
          </a:xfrm>
        </p:grpSpPr>
        <p:sp>
          <p:nvSpPr>
            <p:cNvPr id="9267" name="AutoShape 51"/>
            <p:cNvSpPr>
              <a:spLocks noChangeArrowheads="1"/>
            </p:cNvSpPr>
            <p:nvPr/>
          </p:nvSpPr>
          <p:spPr bwMode="auto">
            <a:xfrm>
              <a:off x="1259" y="2614"/>
              <a:ext cx="1700" cy="273"/>
            </a:xfrm>
            <a:prstGeom prst="wedgeRoundRectCallout">
              <a:avLst>
                <a:gd name="adj1" fmla="val 67116"/>
                <a:gd name="adj2" fmla="val 149269"/>
                <a:gd name="adj3" fmla="val 16667"/>
              </a:avLst>
            </a:prstGeom>
            <a:solidFill>
              <a:srgbClr val="EFF96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TW" altLang="zh-TW"/>
            </a:p>
          </p:txBody>
        </p:sp>
        <p:sp>
          <p:nvSpPr>
            <p:cNvPr id="9268" name="Rectangle 52"/>
            <p:cNvSpPr>
              <a:spLocks noChangeArrowheads="1"/>
            </p:cNvSpPr>
            <p:nvPr/>
          </p:nvSpPr>
          <p:spPr bwMode="auto">
            <a:xfrm>
              <a:off x="1201" y="2614"/>
              <a:ext cx="1815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zh-TW" altLang="en-US" sz="2000">
                  <a:ea typeface="標楷體" pitchFamily="65" charset="-120"/>
                </a:rPr>
                <a:t>擁有</a:t>
              </a:r>
              <a:r>
                <a:rPr lang="en-US" altLang="zh-TW" sz="2000">
                  <a:ea typeface="標楷體" pitchFamily="65" charset="-120"/>
                </a:rPr>
                <a:t>15</a:t>
              </a:r>
              <a:r>
                <a:rPr lang="zh-TW" altLang="en-US" sz="2000">
                  <a:ea typeface="標楷體" pitchFamily="65" charset="-120"/>
                </a:rPr>
                <a:t>到</a:t>
              </a:r>
              <a:r>
                <a:rPr lang="en-US" altLang="zh-TW" sz="2000">
                  <a:ea typeface="標楷體" pitchFamily="65" charset="-120"/>
                </a:rPr>
                <a:t>16</a:t>
              </a:r>
              <a:r>
                <a:rPr lang="zh-TW" altLang="en-US" sz="2000">
                  <a:ea typeface="標楷體" pitchFamily="65" charset="-120"/>
                </a:rPr>
                <a:t>個有效位數</a:t>
              </a:r>
            </a:p>
          </p:txBody>
        </p:sp>
      </p:grpSp>
      <p:grpSp>
        <p:nvGrpSpPr>
          <p:cNvPr id="13" name="Group 63"/>
          <p:cNvGrpSpPr>
            <a:grpSpLocks/>
          </p:cNvGrpSpPr>
          <p:nvPr/>
        </p:nvGrpSpPr>
        <p:grpSpPr bwMode="auto">
          <a:xfrm>
            <a:off x="1116013" y="4797425"/>
            <a:ext cx="3025775" cy="433388"/>
            <a:chOff x="703" y="3022"/>
            <a:chExt cx="1906" cy="273"/>
          </a:xfrm>
        </p:grpSpPr>
        <p:sp>
          <p:nvSpPr>
            <p:cNvPr id="9271" name="AutoShape 55"/>
            <p:cNvSpPr>
              <a:spLocks noChangeArrowheads="1"/>
            </p:cNvSpPr>
            <p:nvPr/>
          </p:nvSpPr>
          <p:spPr bwMode="auto">
            <a:xfrm>
              <a:off x="764" y="3022"/>
              <a:ext cx="1785" cy="273"/>
            </a:xfrm>
            <a:prstGeom prst="wedgeRoundRectCallout">
              <a:avLst>
                <a:gd name="adj1" fmla="val 88037"/>
                <a:gd name="adj2" fmla="val 26921"/>
                <a:gd name="adj3" fmla="val 16667"/>
              </a:avLst>
            </a:prstGeom>
            <a:solidFill>
              <a:srgbClr val="EFF96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TW" altLang="zh-TW"/>
            </a:p>
          </p:txBody>
        </p:sp>
        <p:sp>
          <p:nvSpPr>
            <p:cNvPr id="9272" name="Rectangle 56"/>
            <p:cNvSpPr>
              <a:spLocks noChangeArrowheads="1"/>
            </p:cNvSpPr>
            <p:nvPr/>
          </p:nvSpPr>
          <p:spPr bwMode="auto">
            <a:xfrm>
              <a:off x="703" y="3022"/>
              <a:ext cx="1906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zh-TW" altLang="en-US" sz="2000">
                  <a:ea typeface="標楷體" pitchFamily="65" charset="-120"/>
                </a:rPr>
                <a:t>可處理實數、虛數和複數</a:t>
              </a:r>
            </a:p>
          </p:txBody>
        </p:sp>
      </p:grpSp>
      <p:grpSp>
        <p:nvGrpSpPr>
          <p:cNvPr id="14" name="Group 64"/>
          <p:cNvGrpSpPr>
            <a:grpSpLocks/>
          </p:cNvGrpSpPr>
          <p:nvPr/>
        </p:nvGrpSpPr>
        <p:grpSpPr bwMode="auto">
          <a:xfrm>
            <a:off x="1835150" y="5445125"/>
            <a:ext cx="2592388" cy="433388"/>
            <a:chOff x="1156" y="3430"/>
            <a:chExt cx="1633" cy="273"/>
          </a:xfrm>
        </p:grpSpPr>
        <p:sp>
          <p:nvSpPr>
            <p:cNvPr id="9274" name="AutoShape 58"/>
            <p:cNvSpPr>
              <a:spLocks noChangeArrowheads="1"/>
            </p:cNvSpPr>
            <p:nvPr/>
          </p:nvSpPr>
          <p:spPr bwMode="auto">
            <a:xfrm>
              <a:off x="1208" y="3430"/>
              <a:ext cx="1530" cy="273"/>
            </a:xfrm>
            <a:prstGeom prst="wedgeRoundRectCallout">
              <a:avLst>
                <a:gd name="adj1" fmla="val 82222"/>
                <a:gd name="adj2" fmla="val -113370"/>
                <a:gd name="adj3" fmla="val 16667"/>
              </a:avLst>
            </a:prstGeom>
            <a:solidFill>
              <a:srgbClr val="EFF96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TW" altLang="zh-TW"/>
            </a:p>
          </p:txBody>
        </p:sp>
        <p:sp>
          <p:nvSpPr>
            <p:cNvPr id="9275" name="Rectangle 59"/>
            <p:cNvSpPr>
              <a:spLocks noChangeArrowheads="1"/>
            </p:cNvSpPr>
            <p:nvPr/>
          </p:nvSpPr>
          <p:spPr bwMode="auto">
            <a:xfrm>
              <a:off x="1156" y="3430"/>
              <a:ext cx="1633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zh-TW" altLang="en-US" sz="2000">
                  <a:ea typeface="標楷體" pitchFamily="65" charset="-120"/>
                </a:rPr>
                <a:t>內定</a:t>
              </a:r>
              <a:r>
                <a:rPr lang="en-US" altLang="zh-TW" sz="2000">
                  <a:ea typeface="標楷體" pitchFamily="65" charset="-120"/>
                </a:rPr>
                <a:t>i</a:t>
              </a:r>
              <a:r>
                <a:rPr lang="zh-TW" altLang="en-US" sz="2000">
                  <a:ea typeface="標楷體" pitchFamily="65" charset="-120"/>
                </a:rPr>
                <a:t>和</a:t>
              </a:r>
              <a:r>
                <a:rPr lang="en-US" altLang="zh-TW" sz="2000">
                  <a:ea typeface="標楷體" pitchFamily="65" charset="-120"/>
                </a:rPr>
                <a:t>j</a:t>
              </a:r>
              <a:r>
                <a:rPr lang="zh-TW" altLang="en-US" sz="2000">
                  <a:ea typeface="標楷體" pitchFamily="65" charset="-120"/>
                </a:rPr>
                <a:t>代表虛數</a:t>
              </a:r>
            </a:p>
          </p:txBody>
        </p:sp>
        <p:graphicFrame>
          <p:nvGraphicFramePr>
            <p:cNvPr id="9276" name="Object 60"/>
            <p:cNvGraphicFramePr>
              <a:graphicFrameLocks noChangeAspect="1"/>
            </p:cNvGraphicFramePr>
            <p:nvPr/>
          </p:nvGraphicFramePr>
          <p:xfrm>
            <a:off x="2381" y="3475"/>
            <a:ext cx="251" cy="164"/>
          </p:xfrm>
          <a:graphic>
            <a:graphicData uri="http://schemas.openxmlformats.org/presentationml/2006/ole">
              <p:oleObj spid="_x0000_s1026" name="方程式" r:id="rId4" imgW="330120" imgH="215640" progId="Equation.3">
                <p:embed/>
              </p:oleObj>
            </a:graphicData>
          </a:graphic>
        </p:graphicFrame>
      </p:grpSp>
      <p:grpSp>
        <p:nvGrpSpPr>
          <p:cNvPr id="15" name="Group 68"/>
          <p:cNvGrpSpPr>
            <a:grpSpLocks/>
          </p:cNvGrpSpPr>
          <p:nvPr/>
        </p:nvGrpSpPr>
        <p:grpSpPr bwMode="auto">
          <a:xfrm>
            <a:off x="4427538" y="5803900"/>
            <a:ext cx="1944687" cy="433388"/>
            <a:chOff x="2789" y="3656"/>
            <a:chExt cx="1225" cy="273"/>
          </a:xfrm>
        </p:grpSpPr>
        <p:sp>
          <p:nvSpPr>
            <p:cNvPr id="9282" name="AutoShape 66"/>
            <p:cNvSpPr>
              <a:spLocks noChangeArrowheads="1"/>
            </p:cNvSpPr>
            <p:nvPr/>
          </p:nvSpPr>
          <p:spPr bwMode="auto">
            <a:xfrm>
              <a:off x="2828" y="3656"/>
              <a:ext cx="1147" cy="273"/>
            </a:xfrm>
            <a:prstGeom prst="wedgeRoundRectCallout">
              <a:avLst>
                <a:gd name="adj1" fmla="val -1699"/>
                <a:gd name="adj2" fmla="val -129852"/>
                <a:gd name="adj3" fmla="val 16667"/>
              </a:avLst>
            </a:prstGeom>
            <a:solidFill>
              <a:srgbClr val="EFF96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TW" altLang="zh-TW"/>
            </a:p>
          </p:txBody>
        </p:sp>
        <p:sp>
          <p:nvSpPr>
            <p:cNvPr id="9283" name="Rectangle 67"/>
            <p:cNvSpPr>
              <a:spLocks noChangeArrowheads="1"/>
            </p:cNvSpPr>
            <p:nvPr/>
          </p:nvSpPr>
          <p:spPr bwMode="auto">
            <a:xfrm>
              <a:off x="2789" y="3656"/>
              <a:ext cx="1225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ea typeface="標楷體" pitchFamily="65" charset="-120"/>
                </a:rPr>
                <a:t>Var = 10 + 10i;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基本功能介紹</a:t>
            </a:r>
            <a:endParaRPr lang="en-US" altLang="zh-TW"/>
          </a:p>
        </p:txBody>
      </p:sp>
      <p:sp>
        <p:nvSpPr>
          <p:cNvPr id="21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2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6C16-4D46-42D6-A391-E8D964F02C3C}" type="slidenum">
              <a:rPr lang="en-US" altLang="zh-TW"/>
              <a:pPr/>
              <a:t>20</a:t>
            </a:fld>
            <a:endParaRPr lang="en-US" altLang="zh-TW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>
                <a:ea typeface="標楷體" pitchFamily="65" charset="-120"/>
              </a:rPr>
              <a:t>矩陣的左、右除法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042988" y="2997200"/>
            <a:ext cx="2160587" cy="2305050"/>
            <a:chOff x="1111" y="1842"/>
            <a:chExt cx="1497" cy="1452"/>
          </a:xfrm>
        </p:grpSpPr>
        <p:sp>
          <p:nvSpPr>
            <p:cNvPr id="82949" name="AutoShape 5"/>
            <p:cNvSpPr>
              <a:spLocks noChangeArrowheads="1"/>
            </p:cNvSpPr>
            <p:nvPr/>
          </p:nvSpPr>
          <p:spPr bwMode="auto">
            <a:xfrm>
              <a:off x="1111" y="1842"/>
              <a:ext cx="1497" cy="1452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2950" name="Rectangle 6"/>
            <p:cNvSpPr>
              <a:spLocks noChangeArrowheads="1"/>
            </p:cNvSpPr>
            <p:nvPr/>
          </p:nvSpPr>
          <p:spPr bwMode="auto">
            <a:xfrm>
              <a:off x="1195" y="1842"/>
              <a:ext cx="1413" cy="1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&gt;&gt; A = magic(3)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A =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     8     1     6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     3     5     7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     4     9     2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&gt;&gt; b = [1; 2; 3];</a:t>
              </a:r>
            </a:p>
          </p:txBody>
        </p:sp>
      </p:grpSp>
      <p:sp>
        <p:nvSpPr>
          <p:cNvPr id="8295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1092200"/>
          </a:xfrm>
          <a:noFill/>
          <a:ln/>
        </p:spPr>
        <p:txBody>
          <a:bodyPr/>
          <a:lstStyle/>
          <a:p>
            <a:pPr>
              <a:buClr>
                <a:srgbClr val="2D1EEE"/>
              </a:buClr>
            </a:pPr>
            <a:r>
              <a:rPr lang="en-US" altLang="zh-TW" sz="2800">
                <a:ea typeface="標楷體" pitchFamily="65" charset="-120"/>
              </a:rPr>
              <a:t>A\b</a:t>
            </a:r>
            <a:r>
              <a:rPr lang="zh-TW" altLang="en-US" sz="2800">
                <a:ea typeface="標楷體" pitchFamily="65" charset="-120"/>
              </a:rPr>
              <a:t>：矩陣除法由 </a:t>
            </a:r>
            <a:r>
              <a:rPr lang="en-US" altLang="zh-TW" sz="2800">
                <a:ea typeface="標楷體" pitchFamily="65" charset="-120"/>
              </a:rPr>
              <a:t>inv(A)*b </a:t>
            </a:r>
            <a:r>
              <a:rPr lang="zh-TW" altLang="en-US" sz="2800">
                <a:ea typeface="標楷體" pitchFamily="65" charset="-120"/>
              </a:rPr>
              <a:t>來定義，其中</a:t>
            </a:r>
            <a:r>
              <a:rPr lang="en-US" altLang="zh-TW" sz="2800">
                <a:ea typeface="標楷體" pitchFamily="65" charset="-120"/>
              </a:rPr>
              <a:t>inv(A)</a:t>
            </a:r>
            <a:r>
              <a:rPr lang="zh-TW" altLang="en-US" sz="2800">
                <a:ea typeface="標楷體" pitchFamily="65" charset="-120"/>
              </a:rPr>
              <a:t>為</a:t>
            </a:r>
            <a:r>
              <a:rPr lang="en-US" altLang="zh-TW" sz="2800">
                <a:ea typeface="標楷體" pitchFamily="65" charset="-120"/>
              </a:rPr>
              <a:t>A</a:t>
            </a:r>
            <a:r>
              <a:rPr lang="zh-TW" altLang="en-US" sz="2800">
                <a:ea typeface="標楷體" pitchFamily="65" charset="-120"/>
              </a:rPr>
              <a:t>的反矩陣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779838" y="3068638"/>
            <a:ext cx="2160587" cy="2016125"/>
            <a:chOff x="1111" y="1842"/>
            <a:chExt cx="1497" cy="1452"/>
          </a:xfrm>
        </p:grpSpPr>
        <p:sp>
          <p:nvSpPr>
            <p:cNvPr id="82953" name="AutoShape 9"/>
            <p:cNvSpPr>
              <a:spLocks noChangeArrowheads="1"/>
            </p:cNvSpPr>
            <p:nvPr/>
          </p:nvSpPr>
          <p:spPr bwMode="auto">
            <a:xfrm>
              <a:off x="1111" y="1842"/>
              <a:ext cx="1497" cy="1452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2954" name="Rectangle 10"/>
            <p:cNvSpPr>
              <a:spLocks noChangeArrowheads="1"/>
            </p:cNvSpPr>
            <p:nvPr/>
          </p:nvSpPr>
          <p:spPr bwMode="auto">
            <a:xfrm>
              <a:off x="1195" y="1842"/>
              <a:ext cx="1413" cy="1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pt-BR" altLang="zh-TW" sz="2000"/>
                <a:t>&gt;&gt; x = A \ b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pt-BR" altLang="zh-TW" sz="2000"/>
                <a:t>x =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pt-BR" altLang="zh-TW" sz="2000"/>
                <a:t>    0.0500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pt-BR" altLang="zh-TW" sz="2000"/>
                <a:t>    0.3000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pt-BR" altLang="zh-TW" sz="2000"/>
                <a:t>    0.0500</a:t>
              </a:r>
              <a:endParaRPr lang="en-US" altLang="zh-TW" sz="2000"/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372225" y="2924175"/>
            <a:ext cx="2160588" cy="2305050"/>
            <a:chOff x="1111" y="1842"/>
            <a:chExt cx="1497" cy="1452"/>
          </a:xfrm>
        </p:grpSpPr>
        <p:sp>
          <p:nvSpPr>
            <p:cNvPr id="82956" name="AutoShape 12"/>
            <p:cNvSpPr>
              <a:spLocks noChangeArrowheads="1"/>
            </p:cNvSpPr>
            <p:nvPr/>
          </p:nvSpPr>
          <p:spPr bwMode="auto">
            <a:xfrm>
              <a:off x="1111" y="1842"/>
              <a:ext cx="1497" cy="1452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2957" name="Rectangle 13"/>
            <p:cNvSpPr>
              <a:spLocks noChangeArrowheads="1"/>
            </p:cNvSpPr>
            <p:nvPr/>
          </p:nvSpPr>
          <p:spPr bwMode="auto">
            <a:xfrm>
              <a:off x="1195" y="1842"/>
              <a:ext cx="1413" cy="1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pt-BR" altLang="zh-TW" sz="2000"/>
                <a:t>&gt;&gt; e = A * x - b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pt-BR" altLang="zh-TW" sz="2000"/>
                <a:t>e =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pt-BR" altLang="zh-TW" sz="2000"/>
                <a:t>  1.0e-015 *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pt-BR" altLang="zh-TW" sz="2000"/>
                <a:t>         0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pt-BR" altLang="zh-TW" sz="2000"/>
                <a:t>         0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pt-BR" altLang="zh-TW" sz="2000"/>
                <a:t>   -0.4441</a:t>
              </a:r>
              <a:endParaRPr lang="en-US" altLang="zh-TW" sz="2000"/>
            </a:p>
          </p:txBody>
        </p:sp>
      </p:grpSp>
      <p:sp>
        <p:nvSpPr>
          <p:cNvPr id="82961" name="Rectangle 17"/>
          <p:cNvSpPr>
            <a:spLocks noChangeArrowheads="1"/>
          </p:cNvSpPr>
          <p:nvPr/>
        </p:nvSpPr>
        <p:spPr bwMode="auto">
          <a:xfrm>
            <a:off x="900113" y="5505450"/>
            <a:ext cx="76962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2D1EEE"/>
              </a:buClr>
              <a:buSzPct val="70000"/>
              <a:buFont typeface="Wingdings" pitchFamily="2" charset="2"/>
              <a:buChar char="l"/>
            </a:pPr>
            <a:r>
              <a:rPr lang="en-US" altLang="zh-TW" sz="2800">
                <a:ea typeface="標楷體" pitchFamily="65" charset="-120"/>
              </a:rPr>
              <a:t>a\B</a:t>
            </a:r>
            <a:r>
              <a:rPr lang="zh-TW" altLang="en-US" sz="2800">
                <a:ea typeface="標楷體" pitchFamily="65" charset="-120"/>
              </a:rPr>
              <a:t>：矩陣除法由 </a:t>
            </a:r>
            <a:r>
              <a:rPr lang="en-US" altLang="zh-TW" sz="2800">
                <a:ea typeface="標楷體" pitchFamily="65" charset="-120"/>
              </a:rPr>
              <a:t>a*inv(B) </a:t>
            </a:r>
            <a:r>
              <a:rPr lang="zh-TW" altLang="en-US" sz="2800">
                <a:ea typeface="標楷體" pitchFamily="65" charset="-120"/>
              </a:rPr>
              <a:t>來定義</a:t>
            </a:r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3635375" y="2565400"/>
            <a:ext cx="3744913" cy="1296988"/>
            <a:chOff x="1111" y="1842"/>
            <a:chExt cx="1497" cy="1452"/>
          </a:xfrm>
        </p:grpSpPr>
        <p:sp>
          <p:nvSpPr>
            <p:cNvPr id="82963" name="AutoShape 19"/>
            <p:cNvSpPr>
              <a:spLocks noChangeArrowheads="1"/>
            </p:cNvSpPr>
            <p:nvPr/>
          </p:nvSpPr>
          <p:spPr bwMode="auto">
            <a:xfrm>
              <a:off x="1111" y="1842"/>
              <a:ext cx="1497" cy="1452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2964" name="Rectangle 20"/>
            <p:cNvSpPr>
              <a:spLocks noChangeArrowheads="1"/>
            </p:cNvSpPr>
            <p:nvPr/>
          </p:nvSpPr>
          <p:spPr bwMode="auto">
            <a:xfrm>
              <a:off x="1195" y="1842"/>
              <a:ext cx="1413" cy="1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s-ES" altLang="zh-TW" sz="2000"/>
                <a:t>&gt;&gt; y = b' / A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s-ES" altLang="zh-TW" sz="2000"/>
                <a:t>y =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s-ES" altLang="zh-TW" sz="2000"/>
                <a:t>   -0.0333    0.4667   -0.0333</a:t>
              </a:r>
              <a:endParaRPr lang="en-US" altLang="zh-TW" sz="2000"/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4572000" y="4003675"/>
            <a:ext cx="3744913" cy="1512888"/>
            <a:chOff x="1111" y="1842"/>
            <a:chExt cx="1497" cy="1452"/>
          </a:xfrm>
        </p:grpSpPr>
        <p:sp>
          <p:nvSpPr>
            <p:cNvPr id="82966" name="AutoShape 22"/>
            <p:cNvSpPr>
              <a:spLocks noChangeArrowheads="1"/>
            </p:cNvSpPr>
            <p:nvPr/>
          </p:nvSpPr>
          <p:spPr bwMode="auto">
            <a:xfrm>
              <a:off x="1111" y="1842"/>
              <a:ext cx="1497" cy="1452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2967" name="Rectangle 23"/>
            <p:cNvSpPr>
              <a:spLocks noChangeArrowheads="1"/>
            </p:cNvSpPr>
            <p:nvPr/>
          </p:nvSpPr>
          <p:spPr bwMode="auto">
            <a:xfrm>
              <a:off x="1195" y="1842"/>
              <a:ext cx="1413" cy="1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s-ES" altLang="zh-TW" sz="2000"/>
                <a:t>&gt;&gt; f = y * A - b'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s-ES" altLang="zh-TW" sz="2000"/>
                <a:t>f =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s-ES" altLang="zh-TW" sz="2000"/>
                <a:t>  1.0e-015 *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s-ES" altLang="zh-TW" sz="2000"/>
                <a:t>         0    0.4441         0</a:t>
              </a:r>
              <a:endParaRPr lang="en-US" altLang="zh-TW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2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6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基本功能介紹</a:t>
            </a:r>
            <a:endParaRPr lang="en-US" altLang="zh-TW"/>
          </a:p>
        </p:txBody>
      </p:sp>
      <p:sp>
        <p:nvSpPr>
          <p:cNvPr id="2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2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B28FE-537E-4BBA-A91E-4DB94F894F9A}" type="slidenum">
              <a:rPr lang="en-US" altLang="zh-TW"/>
              <a:pPr/>
              <a:t>21</a:t>
            </a:fld>
            <a:endParaRPr lang="en-US" altLang="zh-TW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>
                <a:ea typeface="標楷體" pitchFamily="65" charset="-120"/>
              </a:rPr>
              <a:t>矩陣的次方運算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1092200"/>
          </a:xfrm>
        </p:spPr>
        <p:txBody>
          <a:bodyPr/>
          <a:lstStyle/>
          <a:p>
            <a:pPr>
              <a:buClr>
                <a:srgbClr val="2D1EEE"/>
              </a:buClr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矩陣的次方運算，可由「</a:t>
            </a:r>
            <a:r>
              <a:rPr lang="en-US" altLang="zh-TW" sz="2800">
                <a:ea typeface="標楷體" pitchFamily="65" charset="-120"/>
              </a:rPr>
              <a:t>^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」來達成，但矩陣必需是方陣，其次方運算才有意義</a:t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755650" y="3068638"/>
            <a:ext cx="769620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2D1EEE"/>
              </a:buClr>
              <a:buSzPct val="70000"/>
              <a:buFont typeface="Wingdings" pitchFamily="2" charset="2"/>
              <a:buChar char="l"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在「</a:t>
            </a:r>
            <a:r>
              <a:rPr lang="zh-TW" altLang="en-US" sz="2800">
                <a:ea typeface="標楷體" pitchFamily="65" charset="-120"/>
              </a:rPr>
              <a:t>*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」，「</a:t>
            </a:r>
            <a:r>
              <a:rPr lang="en-US" altLang="zh-TW" sz="2800">
                <a:ea typeface="標楷體" pitchFamily="65" charset="-120"/>
              </a:rPr>
              <a:t>/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」及「</a:t>
            </a:r>
            <a:r>
              <a:rPr lang="en-US" altLang="zh-TW" sz="2800">
                <a:ea typeface="標楷體" pitchFamily="65" charset="-120"/>
              </a:rPr>
              <a:t>^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」之前加上一個</a:t>
            </a:r>
            <a:r>
              <a:rPr lang="zh-TW" altLang="en-US" sz="2800">
                <a:solidFill>
                  <a:srgbClr val="EF3E07"/>
                </a:solidFill>
                <a:latin typeface="標楷體" pitchFamily="65" charset="-120"/>
                <a:ea typeface="標楷體" pitchFamily="65" charset="-120"/>
              </a:rPr>
              <a:t>句點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，</a:t>
            </a: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MATLAB 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將會執行矩陣內「</a:t>
            </a:r>
            <a:r>
              <a:rPr lang="zh-TW" altLang="en-US" sz="2800">
                <a:solidFill>
                  <a:srgbClr val="EF3E07"/>
                </a:solidFill>
                <a:latin typeface="標楷體" pitchFamily="65" charset="-120"/>
                <a:ea typeface="標楷體" pitchFamily="65" charset="-120"/>
              </a:rPr>
              <a:t>元素對元素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」</a:t>
            </a:r>
            <a:r>
              <a:rPr lang="zh-TW" altLang="en-US" sz="2800">
                <a:ea typeface="標楷體" pitchFamily="65" charset="-120"/>
              </a:rPr>
              <a:t>（</a:t>
            </a:r>
            <a:r>
              <a:rPr lang="en-US" altLang="zh-TW" sz="2800"/>
              <a:t>Element-by-element</a:t>
            </a:r>
            <a:r>
              <a:rPr lang="zh-TW" altLang="en-US" sz="2800">
                <a:ea typeface="標楷體" pitchFamily="65" charset="-120"/>
              </a:rPr>
              <a:t>）</a:t>
            </a:r>
            <a:r>
              <a:rPr lang="zh-TW" altLang="en-US" sz="2800"/>
              <a:t> </a:t>
            </a:r>
            <a:r>
              <a:rPr lang="zh-TW" altLang="en-US" sz="2800">
                <a:ea typeface="標楷體" pitchFamily="65" charset="-120"/>
              </a:rPr>
              <a:t>的運算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763713" y="2924175"/>
            <a:ext cx="2376487" cy="2305050"/>
            <a:chOff x="1111" y="1842"/>
            <a:chExt cx="1497" cy="1452"/>
          </a:xfrm>
        </p:grpSpPr>
        <p:sp>
          <p:nvSpPr>
            <p:cNvPr id="80902" name="AutoShape 6"/>
            <p:cNvSpPr>
              <a:spLocks noChangeArrowheads="1"/>
            </p:cNvSpPr>
            <p:nvPr/>
          </p:nvSpPr>
          <p:spPr bwMode="auto">
            <a:xfrm>
              <a:off x="1111" y="1842"/>
              <a:ext cx="1497" cy="1452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0903" name="Rectangle 7"/>
            <p:cNvSpPr>
              <a:spLocks noChangeArrowheads="1"/>
            </p:cNvSpPr>
            <p:nvPr/>
          </p:nvSpPr>
          <p:spPr bwMode="auto">
            <a:xfrm>
              <a:off x="1195" y="1842"/>
              <a:ext cx="1413" cy="1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&gt;&gt; A = magic(3);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&gt;&gt; B = A^2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B =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    91    67    67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    67    91    67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    67    67    91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6443663" y="4003675"/>
            <a:ext cx="2160587" cy="2305050"/>
            <a:chOff x="1111" y="1842"/>
            <a:chExt cx="1497" cy="1452"/>
          </a:xfrm>
        </p:grpSpPr>
        <p:sp>
          <p:nvSpPr>
            <p:cNvPr id="80906" name="AutoShape 10"/>
            <p:cNvSpPr>
              <a:spLocks noChangeArrowheads="1"/>
            </p:cNvSpPr>
            <p:nvPr/>
          </p:nvSpPr>
          <p:spPr bwMode="auto">
            <a:xfrm>
              <a:off x="1111" y="1842"/>
              <a:ext cx="1497" cy="1452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0907" name="Rectangle 11"/>
            <p:cNvSpPr>
              <a:spLocks noChangeArrowheads="1"/>
            </p:cNvSpPr>
            <p:nvPr/>
          </p:nvSpPr>
          <p:spPr bwMode="auto">
            <a:xfrm>
              <a:off x="1195" y="1842"/>
              <a:ext cx="1413" cy="1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&gt;&gt; A = [12; 45];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&gt;&gt; B = [2; 3];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&gt;&gt; C = A.*B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C =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    24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   135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067175" y="4652963"/>
            <a:ext cx="1657350" cy="1655762"/>
            <a:chOff x="1111" y="1842"/>
            <a:chExt cx="1497" cy="1452"/>
          </a:xfrm>
        </p:grpSpPr>
        <p:sp>
          <p:nvSpPr>
            <p:cNvPr id="80909" name="AutoShape 13"/>
            <p:cNvSpPr>
              <a:spLocks noChangeArrowheads="1"/>
            </p:cNvSpPr>
            <p:nvPr/>
          </p:nvSpPr>
          <p:spPr bwMode="auto">
            <a:xfrm>
              <a:off x="1111" y="1842"/>
              <a:ext cx="1497" cy="1452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0910" name="Rectangle 14"/>
            <p:cNvSpPr>
              <a:spLocks noChangeArrowheads="1"/>
            </p:cNvSpPr>
            <p:nvPr/>
          </p:nvSpPr>
          <p:spPr bwMode="auto">
            <a:xfrm>
              <a:off x="1195" y="1842"/>
              <a:ext cx="1413" cy="1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&gt;&gt; D = A./B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D =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     6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    15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1474788" y="4652963"/>
            <a:ext cx="1657350" cy="1655762"/>
            <a:chOff x="1111" y="1842"/>
            <a:chExt cx="1497" cy="1452"/>
          </a:xfrm>
        </p:grpSpPr>
        <p:sp>
          <p:nvSpPr>
            <p:cNvPr id="80912" name="AutoShape 16"/>
            <p:cNvSpPr>
              <a:spLocks noChangeArrowheads="1"/>
            </p:cNvSpPr>
            <p:nvPr/>
          </p:nvSpPr>
          <p:spPr bwMode="auto">
            <a:xfrm>
              <a:off x="1111" y="1842"/>
              <a:ext cx="1497" cy="1452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0913" name="Rectangle 17"/>
            <p:cNvSpPr>
              <a:spLocks noChangeArrowheads="1"/>
            </p:cNvSpPr>
            <p:nvPr/>
          </p:nvSpPr>
          <p:spPr bwMode="auto">
            <a:xfrm>
              <a:off x="1195" y="1842"/>
              <a:ext cx="1413" cy="1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&gt;&gt; E = A.^2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E =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         144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        2025</a:t>
              </a:r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1187450" y="4435475"/>
            <a:ext cx="4824413" cy="1657350"/>
            <a:chOff x="1111" y="1842"/>
            <a:chExt cx="1497" cy="1452"/>
          </a:xfrm>
        </p:grpSpPr>
        <p:sp>
          <p:nvSpPr>
            <p:cNvPr id="80915" name="AutoShape 19"/>
            <p:cNvSpPr>
              <a:spLocks noChangeArrowheads="1"/>
            </p:cNvSpPr>
            <p:nvPr/>
          </p:nvSpPr>
          <p:spPr bwMode="auto">
            <a:xfrm>
              <a:off x="1111" y="1842"/>
              <a:ext cx="1497" cy="1452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0916" name="Rectangle 20"/>
            <p:cNvSpPr>
              <a:spLocks noChangeArrowheads="1"/>
            </p:cNvSpPr>
            <p:nvPr/>
          </p:nvSpPr>
          <p:spPr bwMode="auto">
            <a:xfrm>
              <a:off x="1195" y="1842"/>
              <a:ext cx="1413" cy="1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&gt;&gt; C = A. * B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??? C = A. * B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           |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Error: Unexpected MATLAB operator.</a:t>
              </a:r>
            </a:p>
          </p:txBody>
        </p:sp>
      </p:grpSp>
      <p:sp>
        <p:nvSpPr>
          <p:cNvPr id="80917" name="Oval 21"/>
          <p:cNvSpPr>
            <a:spLocks noChangeArrowheads="1"/>
          </p:cNvSpPr>
          <p:nvPr/>
        </p:nvSpPr>
        <p:spPr bwMode="auto">
          <a:xfrm>
            <a:off x="2571736" y="4429132"/>
            <a:ext cx="215900" cy="360362"/>
          </a:xfrm>
          <a:prstGeom prst="ellipse">
            <a:avLst/>
          </a:prstGeom>
          <a:noFill/>
          <a:ln w="28575">
            <a:solidFill>
              <a:srgbClr val="99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2555875" y="2781300"/>
            <a:ext cx="2736850" cy="687388"/>
            <a:chOff x="612" y="1933"/>
            <a:chExt cx="2041" cy="388"/>
          </a:xfrm>
        </p:grpSpPr>
        <p:sp>
          <p:nvSpPr>
            <p:cNvPr id="80919" name="AutoShape 23"/>
            <p:cNvSpPr>
              <a:spLocks noChangeArrowheads="1"/>
            </p:cNvSpPr>
            <p:nvPr/>
          </p:nvSpPr>
          <p:spPr bwMode="auto">
            <a:xfrm>
              <a:off x="612" y="1933"/>
              <a:ext cx="1996" cy="364"/>
            </a:xfrm>
            <a:prstGeom prst="flowChartPunchedTape">
              <a:avLst/>
            </a:prstGeom>
            <a:solidFill>
              <a:srgbClr val="EFF96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0920" name="Rectangle 24"/>
            <p:cNvSpPr>
              <a:spLocks noChangeArrowheads="1"/>
            </p:cNvSpPr>
            <p:nvPr/>
          </p:nvSpPr>
          <p:spPr bwMode="auto">
            <a:xfrm>
              <a:off x="612" y="1979"/>
              <a:ext cx="2041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ea typeface="標楷體" pitchFamily="65" charset="-120"/>
                </a:rPr>
                <a:t>* </a:t>
              </a:r>
              <a:r>
                <a:rPr lang="zh-TW" altLang="en-US" sz="2000">
                  <a:ea typeface="標楷體" pitchFamily="65" charset="-120"/>
                </a:rPr>
                <a:t>前後不能有任何空格</a:t>
              </a:r>
              <a:endParaRPr lang="zh-TW" altLang="en-US" sz="2000">
                <a:solidFill>
                  <a:srgbClr val="2D1EEE"/>
                </a:solidFill>
                <a:ea typeface="標楷體" pitchFamily="65" charset="-120"/>
              </a:endParaRPr>
            </a:p>
          </p:txBody>
        </p:sp>
      </p:grpSp>
      <p:sp>
        <p:nvSpPr>
          <p:cNvPr id="80921" name="Line 25"/>
          <p:cNvSpPr>
            <a:spLocks noChangeShapeType="1"/>
          </p:cNvSpPr>
          <p:nvPr/>
        </p:nvSpPr>
        <p:spPr bwMode="auto">
          <a:xfrm flipH="1">
            <a:off x="2771775" y="3284538"/>
            <a:ext cx="720725" cy="1223962"/>
          </a:xfrm>
          <a:prstGeom prst="line">
            <a:avLst/>
          </a:prstGeom>
          <a:noFill/>
          <a:ln w="28575">
            <a:solidFill>
              <a:srgbClr val="2D1EEE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80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80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0" grpId="0"/>
      <p:bldP spid="80900" grpId="1"/>
      <p:bldP spid="80917" grpId="0" animBg="1"/>
      <p:bldP spid="8092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基本功能介紹</a:t>
            </a:r>
            <a:endParaRPr lang="en-US" altLang="zh-TW"/>
          </a:p>
        </p:txBody>
      </p:sp>
      <p:sp>
        <p:nvSpPr>
          <p:cNvPr id="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2A393-6155-4B7A-BF3C-8B2330199708}" type="slidenum">
              <a:rPr lang="en-US" altLang="zh-TW"/>
              <a:pPr/>
              <a:t>22</a:t>
            </a:fld>
            <a:endParaRPr lang="en-US" altLang="zh-TW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>
                <a:ea typeface="標楷體" pitchFamily="65" charset="-120"/>
              </a:rPr>
              <a:t>轉置和「共軛轉置」矩陣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1019175"/>
          </a:xfrm>
        </p:spPr>
        <p:txBody>
          <a:bodyPr/>
          <a:lstStyle/>
          <a:p>
            <a:pPr>
              <a:buClr>
                <a:srgbClr val="2D1EEE"/>
              </a:buClr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複數矩陣  </a:t>
            </a:r>
            <a:r>
              <a:rPr lang="en-US" altLang="zh-TW" sz="2800">
                <a:ea typeface="標楷體" pitchFamily="65" charset="-120"/>
              </a:rPr>
              <a:t>z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，其「共軛轉置」矩陣（</a:t>
            </a:r>
            <a:r>
              <a:rPr lang="en-US" altLang="zh-TW" sz="2800">
                <a:ea typeface="標楷體" pitchFamily="65" charset="-120"/>
              </a:rPr>
              <a:t>Conjugate Transpose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） 可表示成矩陣  </a:t>
            </a:r>
            <a:r>
              <a:rPr lang="en-US" altLang="zh-TW" sz="2800">
                <a:ea typeface="標楷體" pitchFamily="65" charset="-120"/>
              </a:rPr>
              <a:t>z'</a:t>
            </a: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763588" y="3130550"/>
            <a:ext cx="76962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2D1EEE"/>
              </a:buClr>
              <a:buSzPct val="70000"/>
              <a:buFont typeface="Wingdings" pitchFamily="2" charset="2"/>
              <a:buChar char="l"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想得到任何矩陣 </a:t>
            </a:r>
            <a:r>
              <a:rPr lang="en-US" altLang="zh-TW" sz="2800">
                <a:ea typeface="標楷體" pitchFamily="65" charset="-120"/>
              </a:rPr>
              <a:t>z</a:t>
            </a: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的轉置（</a:t>
            </a:r>
            <a:r>
              <a:rPr lang="en-US" altLang="zh-TW" sz="2800">
                <a:ea typeface="標楷體" pitchFamily="65" charset="-120"/>
              </a:rPr>
              <a:t>Transpose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），則可表示成矩陣</a:t>
            </a:r>
            <a:r>
              <a:rPr lang="zh-TW" altLang="en-US" sz="2800"/>
              <a:t> </a:t>
            </a:r>
            <a:r>
              <a:rPr lang="en-US" altLang="zh-TW" sz="2800"/>
              <a:t>z. '</a:t>
            </a:r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755650" y="4425950"/>
            <a:ext cx="76962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2D1EEE"/>
              </a:buClr>
              <a:buSzPct val="70000"/>
              <a:buFont typeface="Wingdings" pitchFamily="2" charset="2"/>
              <a:buChar char="l"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若 </a:t>
            </a:r>
            <a:r>
              <a:rPr lang="en-US" altLang="zh-TW" sz="2800"/>
              <a:t>z </a:t>
            </a:r>
            <a:r>
              <a:rPr lang="zh-TW" altLang="en-US" sz="2800">
                <a:ea typeface="標楷體" pitchFamily="65" charset="-120"/>
              </a:rPr>
              <a:t>為實數</a:t>
            </a:r>
            <a:r>
              <a:rPr lang="zh-TW" altLang="en-US" sz="2800"/>
              <a:t>，</a:t>
            </a:r>
            <a:r>
              <a:rPr lang="zh-TW" altLang="en-US" sz="2800">
                <a:ea typeface="標楷體" pitchFamily="65" charset="-120"/>
              </a:rPr>
              <a:t>則</a:t>
            </a:r>
            <a:r>
              <a:rPr lang="zh-TW" altLang="en-US" sz="2800"/>
              <a:t> </a:t>
            </a:r>
            <a:r>
              <a:rPr lang="en-US" altLang="zh-TW" sz="2800"/>
              <a:t>z' </a:t>
            </a:r>
            <a:r>
              <a:rPr lang="zh-TW" altLang="en-US" sz="2800">
                <a:ea typeface="標楷體" pitchFamily="65" charset="-120"/>
              </a:rPr>
              <a:t>和</a:t>
            </a:r>
            <a:r>
              <a:rPr lang="zh-TW" altLang="en-US" sz="2800"/>
              <a:t> </a:t>
            </a:r>
            <a:r>
              <a:rPr lang="en-US" altLang="zh-TW" sz="2800"/>
              <a:t>z.' </a:t>
            </a:r>
            <a:r>
              <a:rPr lang="zh-TW" altLang="en-US" sz="2800">
                <a:ea typeface="標楷體" pitchFamily="65" charset="-120"/>
              </a:rPr>
              <a:t>的結果是一樣的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分支宣告與程式設計</a:t>
            </a:r>
            <a:endParaRPr lang="en-US" altLang="zh-TW"/>
          </a:p>
        </p:txBody>
      </p:sp>
      <p:sp>
        <p:nvSpPr>
          <p:cNvPr id="73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74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6265-2667-45A7-B1AF-7D81935C2014}" type="slidenum">
              <a:rPr lang="en-US" altLang="zh-TW"/>
              <a:pPr/>
              <a:t>23</a:t>
            </a:fld>
            <a:endParaRPr lang="en-US" altLang="zh-TW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2.1 </a:t>
            </a:r>
            <a:r>
              <a:rPr lang="zh-TW" altLang="en-US" dirty="0">
                <a:ea typeface="標楷體" pitchFamily="65" charset="-120"/>
              </a:rPr>
              <a:t>邏輯資料型態</a:t>
            </a:r>
          </a:p>
        </p:txBody>
      </p:sp>
      <p:graphicFrame>
        <p:nvGraphicFramePr>
          <p:cNvPr id="48190" name="Group 62"/>
          <p:cNvGraphicFramePr>
            <a:graphicFrameLocks noGrp="1"/>
          </p:cNvGraphicFramePr>
          <p:nvPr>
            <p:ph sz="half" idx="1"/>
          </p:nvPr>
        </p:nvGraphicFramePr>
        <p:xfrm>
          <a:off x="1801813" y="3716338"/>
          <a:ext cx="2554287" cy="3025778"/>
        </p:xfrm>
        <a:graphic>
          <a:graphicData uri="http://schemas.openxmlformats.org/drawingml/2006/table">
            <a:tbl>
              <a:tblPr/>
              <a:tblGrid>
                <a:gridCol w="1028700"/>
                <a:gridCol w="1525587"/>
              </a:tblGrid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標楷體" pitchFamily="65" charset="-120"/>
                        </a:rPr>
                        <a:t>運算子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標楷體" pitchFamily="65" charset="-120"/>
                        </a:rPr>
                        <a:t>說明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標楷體" pitchFamily="65" charset="-120"/>
                        </a:rPr>
                        <a:t>==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標楷體" pitchFamily="65" charset="-120"/>
                        </a:rPr>
                        <a:t>等於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標楷體" pitchFamily="65" charset="-120"/>
                        </a:rPr>
                        <a:t>~=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標楷體" pitchFamily="65" charset="-120"/>
                        </a:rPr>
                        <a:t>不等於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標楷體" pitchFamily="65" charset="-120"/>
                        </a:rPr>
                        <a:t>&gt;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標楷體" pitchFamily="65" charset="-120"/>
                        </a:rPr>
                        <a:t>大於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標楷體" pitchFamily="65" charset="-120"/>
                        </a:rPr>
                        <a:t>&gt;=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標楷體" pitchFamily="65" charset="-120"/>
                        </a:rPr>
                        <a:t>大於或等於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標楷體" pitchFamily="65" charset="-120"/>
                        </a:rPr>
                        <a:t>&lt;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標楷體" pitchFamily="65" charset="-120"/>
                        </a:rPr>
                        <a:t>小於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標楷體" pitchFamily="65" charset="-120"/>
                        </a:rPr>
                        <a:t>&lt;=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標楷體" pitchFamily="65" charset="-120"/>
                        </a:rPr>
                        <a:t>小於或等於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763713" y="1958975"/>
            <a:ext cx="2160587" cy="533400"/>
            <a:chOff x="2426" y="1026"/>
            <a:chExt cx="1361" cy="336"/>
          </a:xfrm>
        </p:grpSpPr>
        <p:sp>
          <p:nvSpPr>
            <p:cNvPr id="48133" name="AutoShape 5"/>
            <p:cNvSpPr>
              <a:spLocks noChangeArrowheads="1"/>
            </p:cNvSpPr>
            <p:nvPr/>
          </p:nvSpPr>
          <p:spPr bwMode="auto">
            <a:xfrm>
              <a:off x="2426" y="1058"/>
              <a:ext cx="1291" cy="25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134" name="Rectangle 6"/>
            <p:cNvSpPr>
              <a:spLocks noChangeArrowheads="1"/>
            </p:cNvSpPr>
            <p:nvPr/>
          </p:nvSpPr>
          <p:spPr bwMode="auto">
            <a:xfrm>
              <a:off x="2426" y="1026"/>
              <a:ext cx="1361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zh-TW" altLang="en-US" sz="2400">
                  <a:ea typeface="標楷體" pitchFamily="65" charset="-120"/>
                </a:rPr>
                <a:t>邏輯資料型態</a:t>
              </a: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498975" y="1485900"/>
            <a:ext cx="936625" cy="647700"/>
            <a:chOff x="1337" y="1571"/>
            <a:chExt cx="545" cy="362"/>
          </a:xfrm>
        </p:grpSpPr>
        <p:sp>
          <p:nvSpPr>
            <p:cNvPr id="48137" name="AutoShape 9"/>
            <p:cNvSpPr>
              <a:spLocks noChangeArrowheads="1"/>
            </p:cNvSpPr>
            <p:nvPr/>
          </p:nvSpPr>
          <p:spPr bwMode="auto">
            <a:xfrm>
              <a:off x="1383" y="1571"/>
              <a:ext cx="408" cy="362"/>
            </a:xfrm>
            <a:prstGeom prst="flowChartConnector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138" name="Rectangle 10"/>
            <p:cNvSpPr>
              <a:spLocks noChangeArrowheads="1"/>
            </p:cNvSpPr>
            <p:nvPr/>
          </p:nvSpPr>
          <p:spPr bwMode="auto">
            <a:xfrm>
              <a:off x="1337" y="1617"/>
              <a:ext cx="545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en-US" altLang="zh-TW" sz="2300">
                  <a:ea typeface="標楷體" pitchFamily="65" charset="-120"/>
                </a:rPr>
                <a:t>true</a:t>
              </a: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500563" y="2205038"/>
            <a:ext cx="1008062" cy="719137"/>
            <a:chOff x="2426" y="1661"/>
            <a:chExt cx="635" cy="408"/>
          </a:xfrm>
        </p:grpSpPr>
        <p:sp>
          <p:nvSpPr>
            <p:cNvPr id="48140" name="AutoShape 12"/>
            <p:cNvSpPr>
              <a:spLocks noChangeArrowheads="1"/>
            </p:cNvSpPr>
            <p:nvPr/>
          </p:nvSpPr>
          <p:spPr bwMode="auto">
            <a:xfrm>
              <a:off x="2480" y="1661"/>
              <a:ext cx="475" cy="408"/>
            </a:xfrm>
            <a:prstGeom prst="flowChartConnector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141" name="Rectangle 13"/>
            <p:cNvSpPr>
              <a:spLocks noChangeArrowheads="1"/>
            </p:cNvSpPr>
            <p:nvPr/>
          </p:nvSpPr>
          <p:spPr bwMode="auto">
            <a:xfrm>
              <a:off x="2426" y="1713"/>
              <a:ext cx="63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en-US" altLang="zh-TW" sz="2300">
                  <a:ea typeface="標楷體" pitchFamily="65" charset="-120"/>
                </a:rPr>
                <a:t>false</a:t>
              </a:r>
            </a:p>
          </p:txBody>
        </p:sp>
      </p:grpSp>
      <p:sp>
        <p:nvSpPr>
          <p:cNvPr id="48144" name="AutoShape 16"/>
          <p:cNvSpPr>
            <a:spLocks noChangeArrowheads="1"/>
          </p:cNvSpPr>
          <p:nvPr/>
        </p:nvSpPr>
        <p:spPr bwMode="auto">
          <a:xfrm rot="-1317264">
            <a:off x="3779838" y="1989138"/>
            <a:ext cx="792162" cy="73025"/>
          </a:xfrm>
          <a:prstGeom prst="rightArrow">
            <a:avLst>
              <a:gd name="adj1" fmla="val 50000"/>
              <a:gd name="adj2" fmla="val 27119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145" name="AutoShape 17"/>
          <p:cNvSpPr>
            <a:spLocks noChangeArrowheads="1"/>
          </p:cNvSpPr>
          <p:nvPr/>
        </p:nvSpPr>
        <p:spPr bwMode="auto">
          <a:xfrm rot="1317528">
            <a:off x="3779838" y="2349500"/>
            <a:ext cx="792162" cy="73025"/>
          </a:xfrm>
          <a:prstGeom prst="rightArrow">
            <a:avLst>
              <a:gd name="adj1" fmla="val 50000"/>
              <a:gd name="adj2" fmla="val 27119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1763713" y="2895600"/>
            <a:ext cx="1800225" cy="533400"/>
            <a:chOff x="2426" y="1026"/>
            <a:chExt cx="1361" cy="336"/>
          </a:xfrm>
        </p:grpSpPr>
        <p:sp>
          <p:nvSpPr>
            <p:cNvPr id="48147" name="AutoShape 19"/>
            <p:cNvSpPr>
              <a:spLocks noChangeArrowheads="1"/>
            </p:cNvSpPr>
            <p:nvPr/>
          </p:nvSpPr>
          <p:spPr bwMode="auto">
            <a:xfrm>
              <a:off x="2426" y="1058"/>
              <a:ext cx="1291" cy="25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148" name="Rectangle 20"/>
            <p:cNvSpPr>
              <a:spLocks noChangeArrowheads="1"/>
            </p:cNvSpPr>
            <p:nvPr/>
          </p:nvSpPr>
          <p:spPr bwMode="auto">
            <a:xfrm>
              <a:off x="2426" y="1026"/>
              <a:ext cx="1361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zh-TW" altLang="en-US" sz="2400">
                  <a:ea typeface="標楷體" pitchFamily="65" charset="-120"/>
                </a:rPr>
                <a:t>關係運算子</a:t>
              </a:r>
            </a:p>
          </p:txBody>
        </p:sp>
      </p:grpSp>
      <p:grpSp>
        <p:nvGrpSpPr>
          <p:cNvPr id="6" name="Group 63"/>
          <p:cNvGrpSpPr>
            <a:grpSpLocks/>
          </p:cNvGrpSpPr>
          <p:nvPr/>
        </p:nvGrpSpPr>
        <p:grpSpPr bwMode="auto">
          <a:xfrm>
            <a:off x="5435600" y="2997200"/>
            <a:ext cx="1800225" cy="533400"/>
            <a:chOff x="2426" y="1026"/>
            <a:chExt cx="1361" cy="336"/>
          </a:xfrm>
        </p:grpSpPr>
        <p:sp>
          <p:nvSpPr>
            <p:cNvPr id="48192" name="AutoShape 64"/>
            <p:cNvSpPr>
              <a:spLocks noChangeArrowheads="1"/>
            </p:cNvSpPr>
            <p:nvPr/>
          </p:nvSpPr>
          <p:spPr bwMode="auto">
            <a:xfrm>
              <a:off x="2426" y="1058"/>
              <a:ext cx="1291" cy="25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193" name="Rectangle 65"/>
            <p:cNvSpPr>
              <a:spLocks noChangeArrowheads="1"/>
            </p:cNvSpPr>
            <p:nvPr/>
          </p:nvSpPr>
          <p:spPr bwMode="auto">
            <a:xfrm>
              <a:off x="2426" y="1026"/>
              <a:ext cx="1361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zh-TW" altLang="en-US" sz="2400">
                  <a:ea typeface="標楷體" pitchFamily="65" charset="-120"/>
                </a:rPr>
                <a:t>邏輯運算子</a:t>
              </a:r>
            </a:p>
          </p:txBody>
        </p:sp>
      </p:grpSp>
      <p:graphicFrame>
        <p:nvGraphicFramePr>
          <p:cNvPr id="48255" name="Group 127"/>
          <p:cNvGraphicFramePr>
            <a:graphicFrameLocks noGrp="1"/>
          </p:cNvGraphicFramePr>
          <p:nvPr>
            <p:ph sz="half" idx="2"/>
          </p:nvPr>
        </p:nvGraphicFramePr>
        <p:xfrm>
          <a:off x="5435600" y="3716338"/>
          <a:ext cx="3024188" cy="3025776"/>
        </p:xfrm>
        <a:graphic>
          <a:graphicData uri="http://schemas.openxmlformats.org/drawingml/2006/table">
            <a:tbl>
              <a:tblPr/>
              <a:tblGrid>
                <a:gridCol w="960438"/>
                <a:gridCol w="2063750"/>
              </a:tblGrid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標楷體" pitchFamily="65" charset="-120"/>
                        </a:rPr>
                        <a:t>運算子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標楷體" pitchFamily="65" charset="-120"/>
                        </a:rPr>
                        <a:t>說明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標楷體" pitchFamily="65" charset="-120"/>
                        </a:rPr>
                        <a:t>&amp;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標楷體" pitchFamily="65" charset="-120"/>
                        </a:rPr>
                        <a:t>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標楷體" pitchFamily="65" charset="-120"/>
                        </a:rPr>
                        <a:t>&amp;&amp;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標楷體" pitchFamily="65" charset="-120"/>
                        </a:rPr>
                        <a:t>快速求值的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標楷體" pitchFamily="65" charset="-120"/>
                        </a:rPr>
                        <a:t>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標楷體" pitchFamily="65" charset="-120"/>
                        </a:rPr>
                        <a:t>|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標楷體" pitchFamily="65" charset="-120"/>
                        </a:rPr>
                        <a:t>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標楷體" pitchFamily="65" charset="-120"/>
                        </a:rPr>
                        <a:t>||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標楷體" pitchFamily="65" charset="-120"/>
                        </a:rPr>
                        <a:t>快速求值的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標楷體" pitchFamily="65" charset="-120"/>
                        </a:rPr>
                        <a:t>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標楷體" pitchFamily="65" charset="-120"/>
                        </a:rPr>
                        <a:t>xor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標楷體" pitchFamily="65" charset="-120"/>
                        </a:rPr>
                        <a:t>互斥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標楷體" pitchFamily="65" charset="-120"/>
                        </a:rPr>
                        <a:t>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標楷體" pitchFamily="65" charset="-120"/>
                        </a:rPr>
                        <a:t>~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標楷體" pitchFamily="65" charset="-120"/>
                        </a:rPr>
                        <a:t>NOT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8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4" grpId="0" animBg="1"/>
      <p:bldP spid="4814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分支宣告與程式設計</a:t>
            </a:r>
            <a:endParaRPr lang="en-US" altLang="zh-TW"/>
          </a:p>
        </p:txBody>
      </p:sp>
      <p:sp>
        <p:nvSpPr>
          <p:cNvPr id="21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2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3D8BB-44B6-42E7-9764-86E4A08D9F72}" type="slidenum">
              <a:rPr lang="en-US" altLang="zh-TW"/>
              <a:pPr/>
              <a:t>24</a:t>
            </a:fld>
            <a:endParaRPr lang="en-US" altLang="zh-TW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2.2 </a:t>
            </a:r>
            <a:r>
              <a:rPr lang="zh-TW" altLang="en-US" dirty="0">
                <a:ea typeface="標楷體" pitchFamily="65" charset="-120"/>
              </a:rPr>
              <a:t>分支</a:t>
            </a:r>
            <a:r>
              <a:rPr lang="en-US" altLang="zh-TW" dirty="0">
                <a:ea typeface="標楷體" pitchFamily="65" charset="-120"/>
              </a:rPr>
              <a:t>(</a:t>
            </a:r>
            <a:r>
              <a:rPr lang="en-US" altLang="zh-TW" dirty="0"/>
              <a:t>Branching Command</a:t>
            </a:r>
            <a:r>
              <a:rPr lang="en-US" altLang="zh-TW" dirty="0">
                <a:ea typeface="標楷體" pitchFamily="65" charset="-120"/>
              </a:rPr>
              <a:t>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132138" y="1557338"/>
            <a:ext cx="1512887" cy="533400"/>
            <a:chOff x="2426" y="1026"/>
            <a:chExt cx="1361" cy="336"/>
          </a:xfrm>
        </p:grpSpPr>
        <p:sp>
          <p:nvSpPr>
            <p:cNvPr id="56325" name="AutoShape 5"/>
            <p:cNvSpPr>
              <a:spLocks noChangeArrowheads="1"/>
            </p:cNvSpPr>
            <p:nvPr/>
          </p:nvSpPr>
          <p:spPr bwMode="auto">
            <a:xfrm>
              <a:off x="2426" y="1058"/>
              <a:ext cx="1291" cy="25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6326" name="Rectangle 6"/>
            <p:cNvSpPr>
              <a:spLocks noChangeArrowheads="1"/>
            </p:cNvSpPr>
            <p:nvPr/>
          </p:nvSpPr>
          <p:spPr bwMode="auto">
            <a:xfrm>
              <a:off x="2426" y="1026"/>
              <a:ext cx="1361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zh-TW" altLang="en-US" sz="2400">
                  <a:ea typeface="標楷體" pitchFamily="65" charset="-120"/>
                </a:rPr>
                <a:t>條件指令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411413" y="2390775"/>
            <a:ext cx="1223962" cy="533400"/>
            <a:chOff x="2426" y="1026"/>
            <a:chExt cx="1361" cy="336"/>
          </a:xfrm>
        </p:grpSpPr>
        <p:sp>
          <p:nvSpPr>
            <p:cNvPr id="56328" name="AutoShape 8"/>
            <p:cNvSpPr>
              <a:spLocks noChangeArrowheads="1"/>
            </p:cNvSpPr>
            <p:nvPr/>
          </p:nvSpPr>
          <p:spPr bwMode="auto">
            <a:xfrm>
              <a:off x="2426" y="1058"/>
              <a:ext cx="1291" cy="25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6329" name="Rectangle 9"/>
            <p:cNvSpPr>
              <a:spLocks noChangeArrowheads="1"/>
            </p:cNvSpPr>
            <p:nvPr/>
          </p:nvSpPr>
          <p:spPr bwMode="auto">
            <a:xfrm>
              <a:off x="2426" y="1026"/>
              <a:ext cx="1361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en-US" altLang="zh-TW" sz="2400"/>
                <a:t>if-else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4067175" y="2420938"/>
            <a:ext cx="4248150" cy="533400"/>
            <a:chOff x="2426" y="1026"/>
            <a:chExt cx="1361" cy="336"/>
          </a:xfrm>
        </p:grpSpPr>
        <p:sp>
          <p:nvSpPr>
            <p:cNvPr id="56331" name="AutoShape 11"/>
            <p:cNvSpPr>
              <a:spLocks noChangeArrowheads="1"/>
            </p:cNvSpPr>
            <p:nvPr/>
          </p:nvSpPr>
          <p:spPr bwMode="auto">
            <a:xfrm>
              <a:off x="2426" y="1058"/>
              <a:ext cx="1291" cy="25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6332" name="Rectangle 12"/>
            <p:cNvSpPr>
              <a:spLocks noChangeArrowheads="1"/>
            </p:cNvSpPr>
            <p:nvPr/>
          </p:nvSpPr>
          <p:spPr bwMode="auto">
            <a:xfrm>
              <a:off x="2426" y="1026"/>
              <a:ext cx="1361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en-US" altLang="zh-TW" sz="2400"/>
                <a:t>switch - case - otherwise</a:t>
              </a:r>
            </a:p>
          </p:txBody>
        </p:sp>
      </p:grpSp>
      <p:sp>
        <p:nvSpPr>
          <p:cNvPr id="56333" name="AutoShape 13"/>
          <p:cNvSpPr>
            <a:spLocks noChangeArrowheads="1"/>
          </p:cNvSpPr>
          <p:nvPr/>
        </p:nvSpPr>
        <p:spPr bwMode="auto">
          <a:xfrm rot="7989143">
            <a:off x="3276600" y="2181225"/>
            <a:ext cx="503238" cy="71438"/>
          </a:xfrm>
          <a:prstGeom prst="rightArrow">
            <a:avLst>
              <a:gd name="adj1" fmla="val 50000"/>
              <a:gd name="adj2" fmla="val 17611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6334" name="AutoShape 14"/>
          <p:cNvSpPr>
            <a:spLocks noChangeArrowheads="1"/>
          </p:cNvSpPr>
          <p:nvPr/>
        </p:nvSpPr>
        <p:spPr bwMode="auto">
          <a:xfrm rot="2781570">
            <a:off x="3974306" y="2204244"/>
            <a:ext cx="576263" cy="73025"/>
          </a:xfrm>
          <a:prstGeom prst="rightArrow">
            <a:avLst>
              <a:gd name="adj1" fmla="val 50000"/>
              <a:gd name="adj2" fmla="val 1972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531813" y="3357563"/>
            <a:ext cx="2887662" cy="3095625"/>
            <a:chOff x="880" y="2115"/>
            <a:chExt cx="1819" cy="1950"/>
          </a:xfrm>
        </p:grpSpPr>
        <p:sp>
          <p:nvSpPr>
            <p:cNvPr id="56336" name="AutoShape 16"/>
            <p:cNvSpPr>
              <a:spLocks noChangeArrowheads="1"/>
            </p:cNvSpPr>
            <p:nvPr/>
          </p:nvSpPr>
          <p:spPr bwMode="auto">
            <a:xfrm>
              <a:off x="880" y="2115"/>
              <a:ext cx="1773" cy="1859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6337" name="Rectangle 17"/>
            <p:cNvSpPr>
              <a:spLocks noChangeArrowheads="1"/>
            </p:cNvSpPr>
            <p:nvPr/>
          </p:nvSpPr>
          <p:spPr bwMode="auto">
            <a:xfrm>
              <a:off x="930" y="2115"/>
              <a:ext cx="1769" cy="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en-US" altLang="zh-TW" sz="2400">
                  <a:solidFill>
                    <a:srgbClr val="FF3300"/>
                  </a:solidFill>
                </a:rPr>
                <a:t>if</a:t>
              </a:r>
              <a:r>
                <a:rPr lang="en-US" altLang="zh-TW" sz="2400"/>
                <a:t> </a:t>
              </a:r>
              <a:r>
                <a:rPr lang="en-US" altLang="en-US" sz="2400"/>
                <a:t>expression         statements</a:t>
              </a:r>
            </a:p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en-US" altLang="zh-TW" sz="2400">
                  <a:solidFill>
                    <a:srgbClr val="FF3300"/>
                  </a:solidFill>
                </a:rPr>
                <a:t>elseif</a:t>
              </a:r>
              <a:r>
                <a:rPr lang="en-US" altLang="en-US" sz="2400"/>
                <a:t> expression         statements</a:t>
              </a:r>
            </a:p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en-US" altLang="zh-TW" sz="2400">
                  <a:solidFill>
                    <a:srgbClr val="FF3300"/>
                  </a:solidFill>
                </a:rPr>
                <a:t>else</a:t>
              </a:r>
              <a:r>
                <a:rPr lang="en-US" altLang="en-US" sz="2400"/>
                <a:t>         statements</a:t>
              </a:r>
            </a:p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en-US" altLang="zh-TW" sz="2400">
                  <a:solidFill>
                    <a:srgbClr val="FF3300"/>
                  </a:solidFill>
                </a:rPr>
                <a:t>end</a:t>
              </a:r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3997325" y="3357563"/>
            <a:ext cx="4895850" cy="3457575"/>
            <a:chOff x="2517" y="1979"/>
            <a:chExt cx="3084" cy="2178"/>
          </a:xfrm>
        </p:grpSpPr>
        <p:sp>
          <p:nvSpPr>
            <p:cNvPr id="56340" name="AutoShape 20"/>
            <p:cNvSpPr>
              <a:spLocks noChangeArrowheads="1"/>
            </p:cNvSpPr>
            <p:nvPr/>
          </p:nvSpPr>
          <p:spPr bwMode="auto">
            <a:xfrm>
              <a:off x="2517" y="1979"/>
              <a:ext cx="2994" cy="2041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6338" name="Rectangle 18"/>
            <p:cNvSpPr>
              <a:spLocks noChangeArrowheads="1"/>
            </p:cNvSpPr>
            <p:nvPr/>
          </p:nvSpPr>
          <p:spPr bwMode="auto">
            <a:xfrm>
              <a:off x="2608" y="1979"/>
              <a:ext cx="2993" cy="2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solidFill>
                    <a:srgbClr val="FF3300"/>
                  </a:solidFill>
                </a:rPr>
                <a:t>switch</a:t>
              </a:r>
              <a:r>
                <a:rPr lang="en-US" altLang="en-US" sz="2000"/>
                <a:t> switch_expr</a:t>
              </a:r>
            </a:p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solidFill>
                    <a:srgbClr val="FF3300"/>
                  </a:solidFill>
                </a:rPr>
                <a:t>case</a:t>
              </a:r>
              <a:r>
                <a:rPr lang="en-US" altLang="en-US" sz="2000"/>
                <a:t> case_expr,             statement</a:t>
              </a:r>
              <a:r>
                <a:rPr lang="en-US" altLang="zh-TW" sz="2000"/>
                <a:t>s</a:t>
              </a:r>
              <a:r>
                <a:rPr lang="en-US" altLang="en-US" sz="2000"/>
                <a:t> </a:t>
              </a:r>
              <a:r>
                <a:rPr lang="en-US" altLang="zh-TW" sz="2000"/>
                <a:t> </a:t>
              </a:r>
              <a:endParaRPr lang="en-US" altLang="en-US" sz="2000"/>
            </a:p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solidFill>
                    <a:srgbClr val="FF3300"/>
                  </a:solidFill>
                </a:rPr>
                <a:t>case</a:t>
              </a:r>
              <a:r>
                <a:rPr lang="en-US" altLang="en-US" sz="2000"/>
                <a:t> {case_expr1, case_expr2,...}            statement</a:t>
              </a:r>
              <a:r>
                <a:rPr lang="en-US" altLang="zh-TW" sz="2000"/>
                <a:t>s</a:t>
              </a:r>
              <a:endParaRPr lang="en-US" altLang="en-US" sz="2000"/>
            </a:p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en-US" altLang="en-US" sz="2000"/>
                <a:t>...</a:t>
              </a:r>
              <a:endParaRPr lang="en-US" altLang="zh-TW" sz="2000"/>
            </a:p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solidFill>
                    <a:srgbClr val="FF3300"/>
                  </a:solidFill>
                </a:rPr>
                <a:t>otherwise</a:t>
              </a:r>
              <a:r>
                <a:rPr lang="en-US" altLang="en-US" sz="2000"/>
                <a:t>,</a:t>
              </a:r>
              <a:endParaRPr lang="en-US" altLang="zh-TW" sz="2000"/>
            </a:p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en-US" altLang="en-US" sz="2000"/>
                <a:t>    statement</a:t>
              </a:r>
              <a:r>
                <a:rPr lang="en-US" altLang="zh-TW" sz="2000"/>
                <a:t>s</a:t>
              </a:r>
              <a:endParaRPr lang="en-US" altLang="en-US" sz="2000"/>
            </a:p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solidFill>
                    <a:srgbClr val="FF3300"/>
                  </a:solidFill>
                </a:rPr>
                <a:t>end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3" grpId="0" animBg="1"/>
      <p:bldP spid="5633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分支宣告與程式設計</a:t>
            </a:r>
            <a:endParaRPr lang="en-US" altLang="zh-TW"/>
          </a:p>
        </p:txBody>
      </p:sp>
      <p:sp>
        <p:nvSpPr>
          <p:cNvPr id="3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3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E193-9386-4E0F-BAF1-1A7853F4B66D}" type="slidenum">
              <a:rPr lang="en-US" altLang="zh-TW"/>
              <a:pPr/>
              <a:t>25</a:t>
            </a:fld>
            <a:endParaRPr lang="en-US" altLang="zh-TW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範例：一元二次方程式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979613" y="1916113"/>
            <a:ext cx="2232025" cy="433387"/>
            <a:chOff x="1247" y="1207"/>
            <a:chExt cx="1406" cy="273"/>
          </a:xfrm>
        </p:grpSpPr>
        <p:sp>
          <p:nvSpPr>
            <p:cNvPr id="58373" name="AutoShape 5"/>
            <p:cNvSpPr>
              <a:spLocks noChangeArrowheads="1"/>
            </p:cNvSpPr>
            <p:nvPr/>
          </p:nvSpPr>
          <p:spPr bwMode="auto">
            <a:xfrm>
              <a:off x="1247" y="1207"/>
              <a:ext cx="1406" cy="273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aphicFrame>
          <p:nvGraphicFramePr>
            <p:cNvPr id="58380" name="Object 12"/>
            <p:cNvGraphicFramePr>
              <a:graphicFrameLocks noChangeAspect="1"/>
            </p:cNvGraphicFramePr>
            <p:nvPr/>
          </p:nvGraphicFramePr>
          <p:xfrm>
            <a:off x="1292" y="1207"/>
            <a:ext cx="1316" cy="264"/>
          </p:xfrm>
          <a:graphic>
            <a:graphicData uri="http://schemas.openxmlformats.org/presentationml/2006/ole">
              <p:oleObj spid="_x0000_s3078" name="方程式" r:id="rId4" imgW="1143000" imgH="228600" progId="Equation.3">
                <p:embed/>
              </p:oleObj>
            </a:graphicData>
          </a:graphic>
        </p:graphicFrame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4787900" y="3933825"/>
            <a:ext cx="2089150" cy="576263"/>
            <a:chOff x="3016" y="2523"/>
            <a:chExt cx="1316" cy="363"/>
          </a:xfrm>
        </p:grpSpPr>
        <p:sp>
          <p:nvSpPr>
            <p:cNvPr id="58411" name="AutoShape 43"/>
            <p:cNvSpPr>
              <a:spLocks noChangeArrowheads="1"/>
            </p:cNvSpPr>
            <p:nvPr/>
          </p:nvSpPr>
          <p:spPr bwMode="auto">
            <a:xfrm>
              <a:off x="3016" y="2523"/>
              <a:ext cx="1316" cy="363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aphicFrame>
          <p:nvGraphicFramePr>
            <p:cNvPr id="58403" name="Object 35"/>
            <p:cNvGraphicFramePr>
              <a:graphicFrameLocks noChangeAspect="1"/>
            </p:cNvGraphicFramePr>
            <p:nvPr/>
          </p:nvGraphicFramePr>
          <p:xfrm>
            <a:off x="3107" y="2541"/>
            <a:ext cx="1179" cy="299"/>
          </p:xfrm>
          <a:graphic>
            <a:graphicData uri="http://schemas.openxmlformats.org/presentationml/2006/ole">
              <p:oleObj spid="_x0000_s3077" name="方程式" r:id="rId5" imgW="901440" imgH="228600" progId="Equation.3">
                <p:embed/>
              </p:oleObj>
            </a:graphicData>
          </a:graphic>
        </p:graphicFrame>
      </p:grpSp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4787900" y="5876925"/>
            <a:ext cx="2089150" cy="576263"/>
            <a:chOff x="3061" y="3521"/>
            <a:chExt cx="1316" cy="363"/>
          </a:xfrm>
        </p:grpSpPr>
        <p:sp>
          <p:nvSpPr>
            <p:cNvPr id="58409" name="AutoShape 41"/>
            <p:cNvSpPr>
              <a:spLocks noChangeArrowheads="1"/>
            </p:cNvSpPr>
            <p:nvPr/>
          </p:nvSpPr>
          <p:spPr bwMode="auto">
            <a:xfrm>
              <a:off x="3061" y="3521"/>
              <a:ext cx="1316" cy="363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aphicFrame>
          <p:nvGraphicFramePr>
            <p:cNvPr id="58405" name="Object 37"/>
            <p:cNvGraphicFramePr>
              <a:graphicFrameLocks noChangeAspect="1"/>
            </p:cNvGraphicFramePr>
            <p:nvPr/>
          </p:nvGraphicFramePr>
          <p:xfrm>
            <a:off x="3106" y="3521"/>
            <a:ext cx="1226" cy="325"/>
          </p:xfrm>
          <a:graphic>
            <a:graphicData uri="http://schemas.openxmlformats.org/presentationml/2006/ole">
              <p:oleObj spid="_x0000_s3076" name="方程式" r:id="rId6" imgW="901440" imgH="228600" progId="Equation.3">
                <p:embed/>
              </p:oleObj>
            </a:graphicData>
          </a:graphic>
        </p:graphicFrame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5076825" y="1628775"/>
            <a:ext cx="2232025" cy="1008063"/>
            <a:chOff x="1791" y="2296"/>
            <a:chExt cx="1724" cy="680"/>
          </a:xfrm>
        </p:grpSpPr>
        <p:sp>
          <p:nvSpPr>
            <p:cNvPr id="58385" name="AutoShape 17"/>
            <p:cNvSpPr>
              <a:spLocks noChangeArrowheads="1"/>
            </p:cNvSpPr>
            <p:nvPr/>
          </p:nvSpPr>
          <p:spPr bwMode="auto">
            <a:xfrm>
              <a:off x="1791" y="2296"/>
              <a:ext cx="1724" cy="680"/>
            </a:xfrm>
            <a:prstGeom prst="flowChartAlternateProcess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aphicFrame>
          <p:nvGraphicFramePr>
            <p:cNvPr id="58383" name="Object 15"/>
            <p:cNvGraphicFramePr>
              <a:graphicFrameLocks noChangeAspect="1"/>
            </p:cNvGraphicFramePr>
            <p:nvPr/>
          </p:nvGraphicFramePr>
          <p:xfrm>
            <a:off x="1857" y="2357"/>
            <a:ext cx="1567" cy="543"/>
          </p:xfrm>
          <a:graphic>
            <a:graphicData uri="http://schemas.openxmlformats.org/presentationml/2006/ole">
              <p:oleObj spid="_x0000_s3075" name="方程式" r:id="rId7" imgW="1282680" imgH="444240" progId="Equation.3">
                <p:embed/>
              </p:oleObj>
            </a:graphicData>
          </a:graphic>
        </p:graphicFrame>
      </p:grpSp>
      <p:sp>
        <p:nvSpPr>
          <p:cNvPr id="58387" name="AutoShape 19"/>
          <p:cNvSpPr>
            <a:spLocks noChangeArrowheads="1"/>
          </p:cNvSpPr>
          <p:nvPr/>
        </p:nvSpPr>
        <p:spPr bwMode="auto">
          <a:xfrm>
            <a:off x="4284663" y="2060575"/>
            <a:ext cx="719137" cy="144463"/>
          </a:xfrm>
          <a:prstGeom prst="rightArrow">
            <a:avLst>
              <a:gd name="adj1" fmla="val 50000"/>
              <a:gd name="adj2" fmla="val 1244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5364163" y="2924175"/>
            <a:ext cx="2233612" cy="576263"/>
            <a:chOff x="702" y="1752"/>
            <a:chExt cx="1407" cy="363"/>
          </a:xfrm>
        </p:grpSpPr>
        <p:sp>
          <p:nvSpPr>
            <p:cNvPr id="58393" name="AutoShape 25"/>
            <p:cNvSpPr>
              <a:spLocks noChangeArrowheads="1"/>
            </p:cNvSpPr>
            <p:nvPr/>
          </p:nvSpPr>
          <p:spPr bwMode="auto">
            <a:xfrm>
              <a:off x="703" y="1752"/>
              <a:ext cx="1406" cy="363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8388" name="Rectangle 20"/>
            <p:cNvSpPr>
              <a:spLocks noChangeArrowheads="1"/>
            </p:cNvSpPr>
            <p:nvPr/>
          </p:nvSpPr>
          <p:spPr bwMode="auto">
            <a:xfrm>
              <a:off x="702" y="1752"/>
              <a:ext cx="1407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zh-TW" altLang="en-US" sz="2400">
                  <a:ea typeface="標楷體" pitchFamily="65" charset="-120"/>
                </a:rPr>
                <a:t>輸入係數</a:t>
              </a:r>
              <a:r>
                <a:rPr lang="en-US" altLang="zh-TW" sz="2400" i="1"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en-US" altLang="zh-TW" sz="2400">
                  <a:latin typeface="Times New Roman" pitchFamily="18" charset="0"/>
                  <a:ea typeface="標楷體" pitchFamily="65" charset="-120"/>
                </a:rPr>
                <a:t>, </a:t>
              </a:r>
              <a:r>
                <a:rPr lang="en-US" altLang="zh-TW" sz="2400" i="1"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en-US" altLang="zh-TW" sz="2400">
                  <a:latin typeface="Times New Roman" pitchFamily="18" charset="0"/>
                  <a:ea typeface="標楷體" pitchFamily="65" charset="-120"/>
                </a:rPr>
                <a:t>, </a:t>
              </a:r>
              <a:r>
                <a:rPr lang="en-US" altLang="zh-TW" sz="2400" i="1">
                  <a:latin typeface="Times New Roman" pitchFamily="18" charset="0"/>
                  <a:ea typeface="標楷體" pitchFamily="65" charset="-120"/>
                </a:rPr>
                <a:t>c</a:t>
              </a:r>
            </a:p>
          </p:txBody>
        </p:sp>
      </p:grp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1836738" y="3933825"/>
            <a:ext cx="2087562" cy="576263"/>
            <a:chOff x="839" y="2523"/>
            <a:chExt cx="1315" cy="363"/>
          </a:xfrm>
        </p:grpSpPr>
        <p:sp>
          <p:nvSpPr>
            <p:cNvPr id="58395" name="AutoShape 27"/>
            <p:cNvSpPr>
              <a:spLocks noChangeArrowheads="1"/>
            </p:cNvSpPr>
            <p:nvPr/>
          </p:nvSpPr>
          <p:spPr bwMode="auto">
            <a:xfrm>
              <a:off x="839" y="2523"/>
              <a:ext cx="1315" cy="363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8390" name="Rectangle 22"/>
            <p:cNvSpPr>
              <a:spLocks noChangeArrowheads="1"/>
            </p:cNvSpPr>
            <p:nvPr/>
          </p:nvSpPr>
          <p:spPr bwMode="auto">
            <a:xfrm>
              <a:off x="839" y="2523"/>
              <a:ext cx="131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zh-TW" altLang="en-US" sz="2400">
                  <a:ea typeface="標楷體" pitchFamily="65" charset="-120"/>
                </a:rPr>
                <a:t>不同的實數根</a:t>
              </a:r>
            </a:p>
          </p:txBody>
        </p:sp>
      </p:grpSp>
      <p:grpSp>
        <p:nvGrpSpPr>
          <p:cNvPr id="8" name="Group 31"/>
          <p:cNvGrpSpPr>
            <a:grpSpLocks/>
          </p:cNvGrpSpPr>
          <p:nvPr/>
        </p:nvGrpSpPr>
        <p:grpSpPr bwMode="auto">
          <a:xfrm>
            <a:off x="1547813" y="2924175"/>
            <a:ext cx="3024187" cy="576263"/>
            <a:chOff x="703" y="2160"/>
            <a:chExt cx="1905" cy="363"/>
          </a:xfrm>
        </p:grpSpPr>
        <p:sp>
          <p:nvSpPr>
            <p:cNvPr id="58394" name="AutoShape 26"/>
            <p:cNvSpPr>
              <a:spLocks noChangeArrowheads="1"/>
            </p:cNvSpPr>
            <p:nvPr/>
          </p:nvSpPr>
          <p:spPr bwMode="auto">
            <a:xfrm>
              <a:off x="703" y="2160"/>
              <a:ext cx="1905" cy="363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8389" name="Rectangle 21"/>
            <p:cNvSpPr>
              <a:spLocks noChangeArrowheads="1"/>
            </p:cNvSpPr>
            <p:nvPr/>
          </p:nvSpPr>
          <p:spPr bwMode="auto">
            <a:xfrm>
              <a:off x="703" y="2161"/>
              <a:ext cx="1859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zh-TW" altLang="en-US" sz="2400">
                  <a:ea typeface="標楷體" pitchFamily="65" charset="-120"/>
                </a:rPr>
                <a:t>輸出二次方程式的根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1835150" y="4941888"/>
            <a:ext cx="2087563" cy="576262"/>
            <a:chOff x="839" y="3113"/>
            <a:chExt cx="1315" cy="363"/>
          </a:xfrm>
        </p:grpSpPr>
        <p:sp>
          <p:nvSpPr>
            <p:cNvPr id="58396" name="AutoShape 28"/>
            <p:cNvSpPr>
              <a:spLocks noChangeArrowheads="1"/>
            </p:cNvSpPr>
            <p:nvPr/>
          </p:nvSpPr>
          <p:spPr bwMode="auto">
            <a:xfrm>
              <a:off x="839" y="3113"/>
              <a:ext cx="1270" cy="363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8391" name="Rectangle 23"/>
            <p:cNvSpPr>
              <a:spLocks noChangeArrowheads="1"/>
            </p:cNvSpPr>
            <p:nvPr/>
          </p:nvSpPr>
          <p:spPr bwMode="auto">
            <a:xfrm>
              <a:off x="839" y="3113"/>
              <a:ext cx="131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zh-TW" altLang="en-US" sz="2400">
                  <a:ea typeface="標楷體" pitchFamily="65" charset="-120"/>
                </a:rPr>
                <a:t>重複的實數根</a:t>
              </a:r>
            </a:p>
          </p:txBody>
        </p:sp>
      </p:grpSp>
      <p:grpSp>
        <p:nvGrpSpPr>
          <p:cNvPr id="10" name="Group 34"/>
          <p:cNvGrpSpPr>
            <a:grpSpLocks/>
          </p:cNvGrpSpPr>
          <p:nvPr/>
        </p:nvGrpSpPr>
        <p:grpSpPr bwMode="auto">
          <a:xfrm>
            <a:off x="1835150" y="5876925"/>
            <a:ext cx="1511300" cy="576263"/>
            <a:chOff x="1066" y="3612"/>
            <a:chExt cx="952" cy="363"/>
          </a:xfrm>
        </p:grpSpPr>
        <p:sp>
          <p:nvSpPr>
            <p:cNvPr id="58397" name="AutoShape 29"/>
            <p:cNvSpPr>
              <a:spLocks noChangeArrowheads="1"/>
            </p:cNvSpPr>
            <p:nvPr/>
          </p:nvSpPr>
          <p:spPr bwMode="auto">
            <a:xfrm>
              <a:off x="1066" y="3612"/>
              <a:ext cx="952" cy="363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8392" name="Rectangle 24"/>
            <p:cNvSpPr>
              <a:spLocks noChangeArrowheads="1"/>
            </p:cNvSpPr>
            <p:nvPr/>
          </p:nvSpPr>
          <p:spPr bwMode="auto">
            <a:xfrm>
              <a:off x="1156" y="3612"/>
              <a:ext cx="726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zh-TW" altLang="en-US" sz="2400">
                  <a:ea typeface="標楷體" pitchFamily="65" charset="-120"/>
                </a:rPr>
                <a:t>複數根</a:t>
              </a:r>
            </a:p>
          </p:txBody>
        </p:sp>
      </p:grpSp>
      <p:grpSp>
        <p:nvGrpSpPr>
          <p:cNvPr id="11" name="Group 45"/>
          <p:cNvGrpSpPr>
            <a:grpSpLocks/>
          </p:cNvGrpSpPr>
          <p:nvPr/>
        </p:nvGrpSpPr>
        <p:grpSpPr bwMode="auto">
          <a:xfrm>
            <a:off x="4787900" y="4940300"/>
            <a:ext cx="2089150" cy="576263"/>
            <a:chOff x="3016" y="3022"/>
            <a:chExt cx="1316" cy="363"/>
          </a:xfrm>
        </p:grpSpPr>
        <p:sp>
          <p:nvSpPr>
            <p:cNvPr id="58410" name="AutoShape 42"/>
            <p:cNvSpPr>
              <a:spLocks noChangeArrowheads="1"/>
            </p:cNvSpPr>
            <p:nvPr/>
          </p:nvSpPr>
          <p:spPr bwMode="auto">
            <a:xfrm>
              <a:off x="3016" y="3022"/>
              <a:ext cx="1316" cy="363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aphicFrame>
          <p:nvGraphicFramePr>
            <p:cNvPr id="58407" name="Object 39"/>
            <p:cNvGraphicFramePr>
              <a:graphicFrameLocks noChangeAspect="1"/>
            </p:cNvGraphicFramePr>
            <p:nvPr/>
          </p:nvGraphicFramePr>
          <p:xfrm>
            <a:off x="3107" y="3051"/>
            <a:ext cx="1135" cy="334"/>
          </p:xfrm>
          <a:graphic>
            <a:graphicData uri="http://schemas.openxmlformats.org/presentationml/2006/ole">
              <p:oleObj spid="_x0000_s3074" name="方程式" r:id="rId8" imgW="901440" imgH="228600" progId="Equation.3">
                <p:embed/>
              </p:oleObj>
            </a:graphicData>
          </a:graphic>
        </p:graphicFrame>
      </p:grpSp>
      <p:sp>
        <p:nvSpPr>
          <p:cNvPr id="58415" name="AutoShape 47"/>
          <p:cNvSpPr>
            <a:spLocks noChangeArrowheads="1"/>
          </p:cNvSpPr>
          <p:nvPr/>
        </p:nvSpPr>
        <p:spPr bwMode="auto">
          <a:xfrm>
            <a:off x="3995738" y="4149725"/>
            <a:ext cx="719137" cy="144463"/>
          </a:xfrm>
          <a:prstGeom prst="rightArrow">
            <a:avLst>
              <a:gd name="adj1" fmla="val 50000"/>
              <a:gd name="adj2" fmla="val 1244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8416" name="AutoShape 48"/>
          <p:cNvSpPr>
            <a:spLocks noChangeArrowheads="1"/>
          </p:cNvSpPr>
          <p:nvPr/>
        </p:nvSpPr>
        <p:spPr bwMode="auto">
          <a:xfrm>
            <a:off x="3995738" y="5157788"/>
            <a:ext cx="719137" cy="144462"/>
          </a:xfrm>
          <a:prstGeom prst="rightArrow">
            <a:avLst>
              <a:gd name="adj1" fmla="val 50000"/>
              <a:gd name="adj2" fmla="val 12445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8417" name="AutoShape 49"/>
          <p:cNvSpPr>
            <a:spLocks noChangeArrowheads="1"/>
          </p:cNvSpPr>
          <p:nvPr/>
        </p:nvSpPr>
        <p:spPr bwMode="auto">
          <a:xfrm>
            <a:off x="3995738" y="6092825"/>
            <a:ext cx="719137" cy="144463"/>
          </a:xfrm>
          <a:prstGeom prst="rightArrow">
            <a:avLst>
              <a:gd name="adj1" fmla="val 50000"/>
              <a:gd name="adj2" fmla="val 1244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8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8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58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87" grpId="0" animBg="1"/>
      <p:bldP spid="58415" grpId="0" animBg="1"/>
      <p:bldP spid="58416" grpId="0" animBg="1"/>
      <p:bldP spid="5841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分支宣告與程式設計</a:t>
            </a:r>
            <a:endParaRPr lang="en-US" altLang="zh-TW"/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68BF-310B-4F46-9343-5C6800617283}" type="slidenum">
              <a:rPr lang="en-US" altLang="zh-TW"/>
              <a:pPr/>
              <a:t>26</a:t>
            </a:fld>
            <a:endParaRPr lang="en-US" altLang="zh-TW"/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1042988" y="144463"/>
            <a:ext cx="7273925" cy="652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TW" sz="1400"/>
              <a:t>disp ('This program solves for the roots of a quadratic ');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TW" sz="1400"/>
              <a:t>disp ('equation of the form A*X^2 + B*X + C = 0. ');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TW" sz="1400"/>
              <a:t>a = input ('Enter the coefficient A: ');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TW" sz="1400"/>
              <a:t>b = input ('Enter the coefficient B: ');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TW" sz="1400"/>
              <a:t>c = input ('Enter the coefficient C: ');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TW" sz="1400">
                <a:solidFill>
                  <a:srgbClr val="00CC66"/>
                </a:solidFill>
              </a:rPr>
              <a:t>% Calculate discriminant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TW" sz="1400"/>
              <a:t>discriminant = b^2 - 4 * a * c;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TW" sz="1400">
                <a:solidFill>
                  <a:srgbClr val="00CC66"/>
                </a:solidFill>
              </a:rPr>
              <a:t>% Solve for the roots, depending on the value of the discriminant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TW" sz="1400">
                <a:solidFill>
                  <a:srgbClr val="0000FF"/>
                </a:solidFill>
              </a:rPr>
              <a:t>if</a:t>
            </a:r>
            <a:r>
              <a:rPr lang="en-US" altLang="zh-TW" sz="1400"/>
              <a:t> discriminant &gt; 0 </a:t>
            </a:r>
            <a:r>
              <a:rPr lang="en-US" altLang="zh-TW" sz="1400">
                <a:solidFill>
                  <a:srgbClr val="00CC66"/>
                </a:solidFill>
              </a:rPr>
              <a:t>% there are two real roots, so...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TW" sz="1400"/>
              <a:t>   x1 = ( -b + sqrt(discriminant) ) / ( 2 * a );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TW" sz="1400"/>
              <a:t>   x2 = ( -b - sqrt(discriminant) ) / ( 2 * a );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TW" sz="1400"/>
              <a:t>   disp ('This equation has two real roots:');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TW" sz="1400"/>
              <a:t>   fprintf ('x1 = %f\n', x1);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TW" sz="1400"/>
              <a:t>   fprintf ('x2 = %f\n', x2);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TW" sz="1400">
                <a:solidFill>
                  <a:srgbClr val="0000FF"/>
                </a:solidFill>
              </a:rPr>
              <a:t>elseif</a:t>
            </a:r>
            <a:r>
              <a:rPr lang="en-US" altLang="zh-TW" sz="1400"/>
              <a:t> discriminant == 0  </a:t>
            </a:r>
            <a:r>
              <a:rPr lang="en-US" altLang="zh-TW" sz="1400">
                <a:solidFill>
                  <a:srgbClr val="00CC66"/>
                </a:solidFill>
              </a:rPr>
              <a:t>% there is one repeated root, so...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TW" sz="1400"/>
              <a:t>   x1 = ( -b ) / ( 2 * a );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TW" sz="1400"/>
              <a:t>   disp ('This equation has two identical real roots:');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TW" sz="1400"/>
              <a:t>   fprintf ('x1 = x2 = %f\n', x1);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TW" sz="1400">
                <a:solidFill>
                  <a:srgbClr val="0000FF"/>
                </a:solidFill>
              </a:rPr>
              <a:t>else</a:t>
            </a:r>
            <a:r>
              <a:rPr lang="en-US" altLang="zh-TW" sz="1400"/>
              <a:t> </a:t>
            </a:r>
            <a:r>
              <a:rPr lang="en-US" altLang="zh-TW" sz="1400">
                <a:solidFill>
                  <a:srgbClr val="00CC66"/>
                </a:solidFill>
              </a:rPr>
              <a:t>% there are complex roots, so ...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TW" sz="1400"/>
              <a:t>   real_part = ( -b ) / ( 2 * a );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TW" sz="1400"/>
              <a:t>   imag_part = sqrt ( abs ( discriminant ) ) / ( 2 * a );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TW" sz="1400"/>
              <a:t>   disp ('This equation has complex roots:');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TW" sz="1400"/>
              <a:t>   fprintf('x1 = %f +i %f\n', real_part, imag_part );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TW" sz="1400"/>
              <a:t>   fprintf('x1 = %f -i %f\n', real_part, imag_part );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zh-TW" sz="1400">
                <a:solidFill>
                  <a:srgbClr val="0000FF"/>
                </a:solidFill>
              </a:rPr>
              <a:t>end</a:t>
            </a:r>
            <a:endParaRPr lang="en-US" altLang="zh-TW" sz="160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分支宣告與程式設計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FEEA-4F34-42BC-8B98-A90EA31B9CBE}" type="slidenum">
              <a:rPr lang="en-US" altLang="zh-TW"/>
              <a:pPr/>
              <a:t>27</a:t>
            </a:fld>
            <a:endParaRPr lang="en-US" altLang="zh-TW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>
                <a:ea typeface="標楷體" pitchFamily="65" charset="-120"/>
              </a:rPr>
              <a:t>範例：根據月份來判斷其季別</a:t>
            </a:r>
            <a:r>
              <a:rPr lang="en-US" altLang="zh-TW">
                <a:ea typeface="標楷體" pitchFamily="65" charset="-120"/>
              </a:rPr>
              <a:t>(I)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827213"/>
            <a:ext cx="7523163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000"/>
              <a:t>	for month = 1:12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000"/>
              <a:t>		</a:t>
            </a:r>
            <a:r>
              <a:rPr lang="en-US" altLang="zh-TW" sz="2000">
                <a:solidFill>
                  <a:srgbClr val="0033CC"/>
                </a:solidFill>
              </a:rPr>
              <a:t>switch</a:t>
            </a:r>
            <a:r>
              <a:rPr lang="en-US" altLang="zh-TW" sz="2000"/>
              <a:t> month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000"/>
              <a:t>			</a:t>
            </a:r>
            <a:r>
              <a:rPr lang="en-US" altLang="zh-TW" sz="2000">
                <a:solidFill>
                  <a:srgbClr val="0033CC"/>
                </a:solidFill>
              </a:rPr>
              <a:t>case</a:t>
            </a:r>
            <a:r>
              <a:rPr lang="en-US" altLang="zh-TW" sz="2000"/>
              <a:t> {3,4,5}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000"/>
              <a:t>				season = 'Spring';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000"/>
              <a:t>			</a:t>
            </a:r>
            <a:r>
              <a:rPr lang="en-US" altLang="zh-TW" sz="2000">
                <a:solidFill>
                  <a:srgbClr val="0033CC"/>
                </a:solidFill>
              </a:rPr>
              <a:t>case</a:t>
            </a:r>
            <a:r>
              <a:rPr lang="en-US" altLang="zh-TW" sz="2000"/>
              <a:t> {6,7,8}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000"/>
              <a:t>				season = 'Summer';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000"/>
              <a:t>			</a:t>
            </a:r>
            <a:r>
              <a:rPr lang="en-US" altLang="zh-TW" sz="2000">
                <a:solidFill>
                  <a:srgbClr val="0033CC"/>
                </a:solidFill>
              </a:rPr>
              <a:t>case</a:t>
            </a:r>
            <a:r>
              <a:rPr lang="en-US" altLang="zh-TW" sz="2000"/>
              <a:t> {9,10,11}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000"/>
              <a:t>				season = 'Autumn';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000"/>
              <a:t>			</a:t>
            </a:r>
            <a:r>
              <a:rPr lang="en-US" altLang="zh-TW" sz="2000">
                <a:solidFill>
                  <a:srgbClr val="0033CC"/>
                </a:solidFill>
              </a:rPr>
              <a:t>case</a:t>
            </a:r>
            <a:r>
              <a:rPr lang="en-US" altLang="zh-TW" sz="2000"/>
              <a:t> {12,1,2}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000"/>
              <a:t>				season = 'Winter';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000"/>
              <a:t>		</a:t>
            </a:r>
            <a:r>
              <a:rPr lang="en-US" altLang="zh-TW" sz="2000">
                <a:solidFill>
                  <a:srgbClr val="0033CC"/>
                </a:solidFill>
              </a:rPr>
              <a:t>end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000"/>
              <a:t>		fprintf('Month %d ===&gt; %s.\n', month, season);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000"/>
              <a:t>	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迴圈</a:t>
            </a:r>
            <a:endParaRPr lang="en-US" altLang="zh-TW"/>
          </a:p>
        </p:txBody>
      </p:sp>
      <p:sp>
        <p:nvSpPr>
          <p:cNvPr id="2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2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F9BA1-B1B3-4EED-BC33-7E46E29DEFD4}" type="slidenum">
              <a:rPr lang="en-US" altLang="zh-TW"/>
              <a:pPr/>
              <a:t>28</a:t>
            </a:fld>
            <a:endParaRPr lang="en-US" altLang="zh-TW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3.1 </a:t>
            </a:r>
            <a:r>
              <a:rPr lang="en-US" altLang="zh-TW" dirty="0"/>
              <a:t>while </a:t>
            </a:r>
            <a:r>
              <a:rPr lang="zh-TW" altLang="en-US" dirty="0">
                <a:ea typeface="標楷體" pitchFamily="65" charset="-120"/>
              </a:rPr>
              <a:t>迴圈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51275" y="2205038"/>
            <a:ext cx="1081088" cy="647700"/>
            <a:chOff x="2426" y="1026"/>
            <a:chExt cx="1361" cy="336"/>
          </a:xfrm>
        </p:grpSpPr>
        <p:sp>
          <p:nvSpPr>
            <p:cNvPr id="37893" name="AutoShape 5"/>
            <p:cNvSpPr>
              <a:spLocks noChangeArrowheads="1"/>
            </p:cNvSpPr>
            <p:nvPr/>
          </p:nvSpPr>
          <p:spPr bwMode="auto">
            <a:xfrm>
              <a:off x="2426" y="1058"/>
              <a:ext cx="1291" cy="25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7894" name="Rectangle 6"/>
            <p:cNvSpPr>
              <a:spLocks noChangeArrowheads="1"/>
            </p:cNvSpPr>
            <p:nvPr/>
          </p:nvSpPr>
          <p:spPr bwMode="auto">
            <a:xfrm>
              <a:off x="2426" y="1026"/>
              <a:ext cx="1361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zh-TW" altLang="en-US" sz="2800">
                  <a:ea typeface="標楷體" pitchFamily="65" charset="-120"/>
                </a:rPr>
                <a:t>迴圈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435600" y="3413125"/>
            <a:ext cx="1008063" cy="808038"/>
            <a:chOff x="2835" y="1298"/>
            <a:chExt cx="635" cy="509"/>
          </a:xfrm>
        </p:grpSpPr>
        <p:sp>
          <p:nvSpPr>
            <p:cNvPr id="37896" name="AutoShape 8"/>
            <p:cNvSpPr>
              <a:spLocks noChangeArrowheads="1"/>
            </p:cNvSpPr>
            <p:nvPr/>
          </p:nvSpPr>
          <p:spPr bwMode="auto">
            <a:xfrm>
              <a:off x="2835" y="1298"/>
              <a:ext cx="475" cy="498"/>
            </a:xfrm>
            <a:prstGeom prst="flowChartConnector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7897" name="Rectangle 9"/>
            <p:cNvSpPr>
              <a:spLocks noChangeArrowheads="1"/>
            </p:cNvSpPr>
            <p:nvPr/>
          </p:nvSpPr>
          <p:spPr bwMode="auto">
            <a:xfrm>
              <a:off x="2835" y="1407"/>
              <a:ext cx="635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200">
                  <a:ea typeface="標楷體" pitchFamily="65" charset="-120"/>
                </a:rPr>
                <a:t>while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2593975" y="3413125"/>
            <a:ext cx="1114425" cy="808038"/>
            <a:chOff x="2541" y="981"/>
            <a:chExt cx="702" cy="509"/>
          </a:xfrm>
        </p:grpSpPr>
        <p:sp>
          <p:nvSpPr>
            <p:cNvPr id="37900" name="AutoShape 12"/>
            <p:cNvSpPr>
              <a:spLocks noChangeArrowheads="1"/>
            </p:cNvSpPr>
            <p:nvPr/>
          </p:nvSpPr>
          <p:spPr bwMode="auto">
            <a:xfrm>
              <a:off x="2541" y="981"/>
              <a:ext cx="475" cy="498"/>
            </a:xfrm>
            <a:prstGeom prst="flowChartConnector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7901" name="Rectangle 13"/>
            <p:cNvSpPr>
              <a:spLocks noChangeArrowheads="1"/>
            </p:cNvSpPr>
            <p:nvPr/>
          </p:nvSpPr>
          <p:spPr bwMode="auto">
            <a:xfrm>
              <a:off x="2608" y="1090"/>
              <a:ext cx="635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200">
                  <a:ea typeface="標楷體" pitchFamily="65" charset="-120"/>
                </a:rPr>
                <a:t>for</a:t>
              </a:r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4859338" y="4795838"/>
            <a:ext cx="2881312" cy="865187"/>
            <a:chOff x="2971" y="2795"/>
            <a:chExt cx="1815" cy="545"/>
          </a:xfrm>
        </p:grpSpPr>
        <p:sp>
          <p:nvSpPr>
            <p:cNvPr id="37905" name="Rectangle 17"/>
            <p:cNvSpPr>
              <a:spLocks noChangeArrowheads="1"/>
            </p:cNvSpPr>
            <p:nvPr/>
          </p:nvSpPr>
          <p:spPr bwMode="auto">
            <a:xfrm>
              <a:off x="3152" y="2795"/>
              <a:ext cx="1361" cy="5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zh-TW" altLang="en-US" sz="2400">
                  <a:ea typeface="標楷體" pitchFamily="65" charset="-120"/>
                </a:rPr>
                <a:t>不確定重複執行次數</a:t>
              </a:r>
            </a:p>
          </p:txBody>
        </p:sp>
        <p:sp>
          <p:nvSpPr>
            <p:cNvPr id="37906" name="AutoShape 18"/>
            <p:cNvSpPr>
              <a:spLocks noChangeArrowheads="1"/>
            </p:cNvSpPr>
            <p:nvPr/>
          </p:nvSpPr>
          <p:spPr bwMode="auto">
            <a:xfrm>
              <a:off x="2971" y="2795"/>
              <a:ext cx="1815" cy="545"/>
            </a:xfrm>
            <a:prstGeom prst="cloudCallout">
              <a:avLst>
                <a:gd name="adj1" fmla="val -13856"/>
                <a:gd name="adj2" fmla="val -105231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TW" altLang="zh-TW"/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1403350" y="4725988"/>
            <a:ext cx="2447925" cy="1008062"/>
            <a:chOff x="975" y="2795"/>
            <a:chExt cx="1542" cy="635"/>
          </a:xfrm>
        </p:grpSpPr>
        <p:sp>
          <p:nvSpPr>
            <p:cNvPr id="37907" name="Rectangle 19"/>
            <p:cNvSpPr>
              <a:spLocks noChangeArrowheads="1"/>
            </p:cNvSpPr>
            <p:nvPr/>
          </p:nvSpPr>
          <p:spPr bwMode="auto">
            <a:xfrm>
              <a:off x="1156" y="2840"/>
              <a:ext cx="1361" cy="5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zh-TW" altLang="en-US" sz="2400">
                  <a:ea typeface="標楷體" pitchFamily="65" charset="-120"/>
                </a:rPr>
                <a:t>確定重複執行之次數</a:t>
              </a:r>
            </a:p>
          </p:txBody>
        </p:sp>
        <p:sp>
          <p:nvSpPr>
            <p:cNvPr id="37908" name="AutoShape 20"/>
            <p:cNvSpPr>
              <a:spLocks noChangeArrowheads="1"/>
            </p:cNvSpPr>
            <p:nvPr/>
          </p:nvSpPr>
          <p:spPr bwMode="auto">
            <a:xfrm>
              <a:off x="975" y="2795"/>
              <a:ext cx="1497" cy="635"/>
            </a:xfrm>
            <a:prstGeom prst="cloudCallout">
              <a:avLst>
                <a:gd name="adj1" fmla="val 12458"/>
                <a:gd name="adj2" fmla="val -9708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TW" altLang="zh-TW"/>
            </a:p>
          </p:txBody>
        </p:sp>
      </p:grpSp>
      <p:sp>
        <p:nvSpPr>
          <p:cNvPr id="37912" name="AutoShape 24"/>
          <p:cNvSpPr>
            <a:spLocks noChangeArrowheads="1"/>
          </p:cNvSpPr>
          <p:nvPr/>
        </p:nvSpPr>
        <p:spPr bwMode="auto">
          <a:xfrm rot="2212193">
            <a:off x="4356100" y="3140075"/>
            <a:ext cx="1223963" cy="73025"/>
          </a:xfrm>
          <a:prstGeom prst="rightArrow">
            <a:avLst>
              <a:gd name="adj1" fmla="val 50000"/>
              <a:gd name="adj2" fmla="val 419022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7914" name="AutoShape 26"/>
          <p:cNvSpPr>
            <a:spLocks noChangeArrowheads="1"/>
          </p:cNvSpPr>
          <p:nvPr/>
        </p:nvSpPr>
        <p:spPr bwMode="auto">
          <a:xfrm rot="8379857">
            <a:off x="3203575" y="3211513"/>
            <a:ext cx="1223963" cy="73025"/>
          </a:xfrm>
          <a:prstGeom prst="rightArrow">
            <a:avLst>
              <a:gd name="adj1" fmla="val 50000"/>
              <a:gd name="adj2" fmla="val 419022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6372225" y="2058988"/>
            <a:ext cx="2663825" cy="1370012"/>
            <a:chOff x="4014" y="1297"/>
            <a:chExt cx="1678" cy="863"/>
          </a:xfrm>
        </p:grpSpPr>
        <p:sp>
          <p:nvSpPr>
            <p:cNvPr id="37916" name="Rectangle 28"/>
            <p:cNvSpPr>
              <a:spLocks noChangeArrowheads="1"/>
            </p:cNvSpPr>
            <p:nvPr/>
          </p:nvSpPr>
          <p:spPr bwMode="auto">
            <a:xfrm>
              <a:off x="4058" y="1298"/>
              <a:ext cx="1589" cy="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solidFill>
                    <a:srgbClr val="0000FF"/>
                  </a:solidFill>
                </a:rPr>
                <a:t>while</a:t>
              </a:r>
              <a:r>
                <a:rPr lang="en-US" altLang="zh-TW" sz="2400"/>
                <a:t> expression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/>
                <a:t>         statements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solidFill>
                    <a:srgbClr val="0000FF"/>
                  </a:solidFill>
                </a:rPr>
                <a:t>end</a:t>
              </a:r>
            </a:p>
          </p:txBody>
        </p:sp>
        <p:sp>
          <p:nvSpPr>
            <p:cNvPr id="37919" name="AutoShape 31"/>
            <p:cNvSpPr>
              <a:spLocks noChangeArrowheads="1"/>
            </p:cNvSpPr>
            <p:nvPr/>
          </p:nvSpPr>
          <p:spPr bwMode="auto">
            <a:xfrm>
              <a:off x="4014" y="1297"/>
              <a:ext cx="1678" cy="863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755650" y="1773238"/>
            <a:ext cx="2736850" cy="1366837"/>
            <a:chOff x="476" y="1117"/>
            <a:chExt cx="1724" cy="861"/>
          </a:xfrm>
        </p:grpSpPr>
        <p:sp>
          <p:nvSpPr>
            <p:cNvPr id="37918" name="Rectangle 30"/>
            <p:cNvSpPr>
              <a:spLocks noChangeArrowheads="1"/>
            </p:cNvSpPr>
            <p:nvPr/>
          </p:nvSpPr>
          <p:spPr bwMode="auto">
            <a:xfrm>
              <a:off x="477" y="1117"/>
              <a:ext cx="1723" cy="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solidFill>
                    <a:srgbClr val="0000FF"/>
                  </a:solidFill>
                </a:rPr>
                <a:t>for</a:t>
              </a:r>
              <a:r>
                <a:rPr lang="en-US" altLang="zh-TW" sz="2400"/>
                <a:t> variable = expr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/>
                <a:t>    statements 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solidFill>
                    <a:srgbClr val="0000FF"/>
                  </a:solidFill>
                </a:rPr>
                <a:t>end</a:t>
              </a:r>
            </a:p>
          </p:txBody>
        </p:sp>
        <p:sp>
          <p:nvSpPr>
            <p:cNvPr id="37921" name="AutoShape 33"/>
            <p:cNvSpPr>
              <a:spLocks noChangeArrowheads="1"/>
            </p:cNvSpPr>
            <p:nvPr/>
          </p:nvSpPr>
          <p:spPr bwMode="auto">
            <a:xfrm>
              <a:off x="476" y="1117"/>
              <a:ext cx="1678" cy="816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7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7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2" grpId="0" animBg="1"/>
      <p:bldP spid="3791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迴圈</a:t>
            </a:r>
            <a:endParaRPr lang="en-US" altLang="zh-TW"/>
          </a:p>
        </p:txBody>
      </p:sp>
      <p:sp>
        <p:nvSpPr>
          <p:cNvPr id="3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3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76007-596C-46AD-85D5-B92423537E48}" type="slidenum">
              <a:rPr lang="en-US" altLang="zh-TW"/>
              <a:pPr/>
              <a:t>29</a:t>
            </a:fld>
            <a:endParaRPr lang="en-US" altLang="zh-TW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範例：統計分析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5508625" y="2060575"/>
            <a:ext cx="3311525" cy="936625"/>
            <a:chOff x="2426" y="1026"/>
            <a:chExt cx="1361" cy="336"/>
          </a:xfrm>
        </p:grpSpPr>
        <p:sp>
          <p:nvSpPr>
            <p:cNvPr id="23571" name="AutoShape 19"/>
            <p:cNvSpPr>
              <a:spLocks noChangeArrowheads="1"/>
            </p:cNvSpPr>
            <p:nvPr/>
          </p:nvSpPr>
          <p:spPr bwMode="auto">
            <a:xfrm>
              <a:off x="2426" y="1058"/>
              <a:ext cx="1291" cy="25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3572" name="Rectangle 20"/>
            <p:cNvSpPr>
              <a:spLocks noChangeArrowheads="1"/>
            </p:cNvSpPr>
            <p:nvPr/>
          </p:nvSpPr>
          <p:spPr bwMode="auto">
            <a:xfrm>
              <a:off x="2426" y="1026"/>
              <a:ext cx="1361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zh-TW" altLang="en-US" sz="2400">
                  <a:ea typeface="標楷體" pitchFamily="65" charset="-120"/>
                </a:rPr>
                <a:t>每個樣品均大於或等於零，但個數未知</a:t>
              </a:r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5508625" y="5084763"/>
            <a:ext cx="3600450" cy="936625"/>
            <a:chOff x="2426" y="1026"/>
            <a:chExt cx="1361" cy="336"/>
          </a:xfrm>
        </p:grpSpPr>
        <p:sp>
          <p:nvSpPr>
            <p:cNvPr id="23574" name="AutoShape 22"/>
            <p:cNvSpPr>
              <a:spLocks noChangeArrowheads="1"/>
            </p:cNvSpPr>
            <p:nvPr/>
          </p:nvSpPr>
          <p:spPr bwMode="auto">
            <a:xfrm>
              <a:off x="2426" y="1058"/>
              <a:ext cx="1291" cy="25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3575" name="Rectangle 23"/>
            <p:cNvSpPr>
              <a:spLocks noChangeArrowheads="1"/>
            </p:cNvSpPr>
            <p:nvPr/>
          </p:nvSpPr>
          <p:spPr bwMode="auto">
            <a:xfrm>
              <a:off x="2426" y="1026"/>
              <a:ext cx="1361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zh-TW" altLang="en-US" sz="2400">
                  <a:ea typeface="標楷體" pitchFamily="65" charset="-120"/>
                </a:rPr>
                <a:t>輸入一小於零之樣品值，做為樣品輸入之結束。</a:t>
              </a:r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684213" y="1628775"/>
            <a:ext cx="865187" cy="503238"/>
            <a:chOff x="2426" y="1026"/>
            <a:chExt cx="1361" cy="336"/>
          </a:xfrm>
        </p:grpSpPr>
        <p:sp>
          <p:nvSpPr>
            <p:cNvPr id="23580" name="AutoShape 28"/>
            <p:cNvSpPr>
              <a:spLocks noChangeArrowheads="1"/>
            </p:cNvSpPr>
            <p:nvPr/>
          </p:nvSpPr>
          <p:spPr bwMode="auto">
            <a:xfrm>
              <a:off x="2426" y="1058"/>
              <a:ext cx="1291" cy="25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3581" name="Rectangle 29"/>
            <p:cNvSpPr>
              <a:spLocks noChangeArrowheads="1"/>
            </p:cNvSpPr>
            <p:nvPr/>
          </p:nvSpPr>
          <p:spPr bwMode="auto">
            <a:xfrm>
              <a:off x="2426" y="1026"/>
              <a:ext cx="1361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zh-TW" altLang="en-US" sz="2400">
                  <a:ea typeface="標楷體" pitchFamily="65" charset="-120"/>
                </a:rPr>
                <a:t>給與</a:t>
              </a:r>
            </a:p>
          </p:txBody>
        </p: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1116013" y="2205038"/>
            <a:ext cx="3600450" cy="647700"/>
            <a:chOff x="703" y="1389"/>
            <a:chExt cx="2268" cy="408"/>
          </a:xfrm>
        </p:grpSpPr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839" y="1434"/>
              <a:ext cx="2041" cy="318"/>
              <a:chOff x="884" y="1071"/>
              <a:chExt cx="2041" cy="318"/>
            </a:xfrm>
          </p:grpSpPr>
          <p:graphicFrame>
            <p:nvGraphicFramePr>
              <p:cNvPr id="23556" name="Object 4"/>
              <p:cNvGraphicFramePr>
                <a:graphicFrameLocks noChangeAspect="1"/>
              </p:cNvGraphicFramePr>
              <p:nvPr/>
            </p:nvGraphicFramePr>
            <p:xfrm>
              <a:off x="884" y="1071"/>
              <a:ext cx="1088" cy="313"/>
            </p:xfrm>
            <a:graphic>
              <a:graphicData uri="http://schemas.openxmlformats.org/presentationml/2006/ole">
                <p:oleObj spid="_x0000_s4100" name="方程式" r:id="rId4" imgW="901440" imgH="228600" progId="Equation.3">
                  <p:embed/>
                </p:oleObj>
              </a:graphicData>
            </a:graphic>
          </p:graphicFrame>
          <p:sp>
            <p:nvSpPr>
              <p:cNvPr id="23560" name="Rectangle 8"/>
              <p:cNvSpPr>
                <a:spLocks noChangeArrowheads="1"/>
              </p:cNvSpPr>
              <p:nvPr/>
            </p:nvSpPr>
            <p:spPr bwMode="auto">
              <a:xfrm>
                <a:off x="1972" y="1071"/>
                <a:ext cx="953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marL="342900" indent="-34290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itchFamily="2" charset="2"/>
                  <a:buNone/>
                </a:pPr>
                <a:r>
                  <a:rPr lang="en-US" altLang="zh-TW" sz="2400" i="1">
                    <a:ea typeface="標楷體" pitchFamily="65" charset="-120"/>
                  </a:rPr>
                  <a:t>n</a:t>
                </a:r>
                <a:r>
                  <a:rPr lang="zh-TW" altLang="en-US" sz="2400">
                    <a:ea typeface="標楷體" pitchFamily="65" charset="-120"/>
                  </a:rPr>
                  <a:t>個樣品</a:t>
                </a:r>
              </a:p>
            </p:txBody>
          </p:sp>
        </p:grpSp>
        <p:sp>
          <p:nvSpPr>
            <p:cNvPr id="23582" name="AutoShape 30"/>
            <p:cNvSpPr>
              <a:spLocks noChangeArrowheads="1"/>
            </p:cNvSpPr>
            <p:nvPr/>
          </p:nvSpPr>
          <p:spPr bwMode="auto">
            <a:xfrm>
              <a:off x="703" y="1389"/>
              <a:ext cx="2268" cy="408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684213" y="3141663"/>
            <a:ext cx="865187" cy="503237"/>
            <a:chOff x="2426" y="1026"/>
            <a:chExt cx="1361" cy="336"/>
          </a:xfrm>
        </p:grpSpPr>
        <p:sp>
          <p:nvSpPr>
            <p:cNvPr id="23585" name="AutoShape 33"/>
            <p:cNvSpPr>
              <a:spLocks noChangeArrowheads="1"/>
            </p:cNvSpPr>
            <p:nvPr/>
          </p:nvSpPr>
          <p:spPr bwMode="auto">
            <a:xfrm>
              <a:off x="2426" y="1058"/>
              <a:ext cx="1291" cy="25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3586" name="Rectangle 34"/>
            <p:cNvSpPr>
              <a:spLocks noChangeArrowheads="1"/>
            </p:cNvSpPr>
            <p:nvPr/>
          </p:nvSpPr>
          <p:spPr bwMode="auto">
            <a:xfrm>
              <a:off x="2426" y="1026"/>
              <a:ext cx="1361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zh-TW" altLang="en-US" sz="2400">
                  <a:ea typeface="標楷體" pitchFamily="65" charset="-120"/>
                </a:rPr>
                <a:t>計算</a:t>
              </a:r>
            </a:p>
          </p:txBody>
        </p:sp>
      </p:grpSp>
      <p:grpSp>
        <p:nvGrpSpPr>
          <p:cNvPr id="8" name="Group 38"/>
          <p:cNvGrpSpPr>
            <a:grpSpLocks/>
          </p:cNvGrpSpPr>
          <p:nvPr/>
        </p:nvGrpSpPr>
        <p:grpSpPr bwMode="auto">
          <a:xfrm>
            <a:off x="1258888" y="4868863"/>
            <a:ext cx="3457575" cy="1152525"/>
            <a:chOff x="793" y="3067"/>
            <a:chExt cx="2178" cy="726"/>
          </a:xfrm>
        </p:grpSpPr>
        <p:grpSp>
          <p:nvGrpSpPr>
            <p:cNvPr id="9" name="Group 17"/>
            <p:cNvGrpSpPr>
              <a:grpSpLocks/>
            </p:cNvGrpSpPr>
            <p:nvPr/>
          </p:nvGrpSpPr>
          <p:grpSpPr bwMode="auto">
            <a:xfrm>
              <a:off x="839" y="3129"/>
              <a:ext cx="2132" cy="619"/>
              <a:chOff x="930" y="2131"/>
              <a:chExt cx="2132" cy="619"/>
            </a:xfrm>
          </p:grpSpPr>
          <p:graphicFrame>
            <p:nvGraphicFramePr>
              <p:cNvPr id="23563" name="Object 11"/>
              <p:cNvGraphicFramePr>
                <a:graphicFrameLocks noChangeAspect="1"/>
              </p:cNvGraphicFramePr>
              <p:nvPr/>
            </p:nvGraphicFramePr>
            <p:xfrm>
              <a:off x="930" y="2131"/>
              <a:ext cx="1270" cy="619"/>
            </p:xfrm>
            <a:graphic>
              <a:graphicData uri="http://schemas.openxmlformats.org/presentationml/2006/ole">
                <p:oleObj spid="_x0000_s4099" name="方程式" r:id="rId5" imgW="1511280" imgH="736560" progId="Equation.3">
                  <p:embed/>
                </p:oleObj>
              </a:graphicData>
            </a:graphic>
          </p:graphicFrame>
          <p:sp>
            <p:nvSpPr>
              <p:cNvPr id="23568" name="Rectangle 16"/>
              <p:cNvSpPr>
                <a:spLocks noChangeArrowheads="1"/>
              </p:cNvSpPr>
              <p:nvPr/>
            </p:nvSpPr>
            <p:spPr bwMode="auto">
              <a:xfrm>
                <a:off x="2109" y="2386"/>
                <a:ext cx="953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marL="342900" indent="-34290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itchFamily="2" charset="2"/>
                  <a:buNone/>
                </a:pPr>
                <a:r>
                  <a:rPr lang="zh-TW" altLang="en-US" sz="2400">
                    <a:ea typeface="標楷體" pitchFamily="65" charset="-120"/>
                  </a:rPr>
                  <a:t>：標準差</a:t>
                </a:r>
              </a:p>
            </p:txBody>
          </p:sp>
        </p:grpSp>
        <p:sp>
          <p:nvSpPr>
            <p:cNvPr id="23587" name="AutoShape 35"/>
            <p:cNvSpPr>
              <a:spLocks noChangeArrowheads="1"/>
            </p:cNvSpPr>
            <p:nvPr/>
          </p:nvSpPr>
          <p:spPr bwMode="auto">
            <a:xfrm>
              <a:off x="793" y="3067"/>
              <a:ext cx="2087" cy="726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0" name="Group 37"/>
          <p:cNvGrpSpPr>
            <a:grpSpLocks/>
          </p:cNvGrpSpPr>
          <p:nvPr/>
        </p:nvGrpSpPr>
        <p:grpSpPr bwMode="auto">
          <a:xfrm>
            <a:off x="1258888" y="3770313"/>
            <a:ext cx="3384550" cy="811212"/>
            <a:chOff x="793" y="2375"/>
            <a:chExt cx="2132" cy="511"/>
          </a:xfrm>
        </p:grpSpPr>
        <p:grpSp>
          <p:nvGrpSpPr>
            <p:cNvPr id="11" name="Group 15"/>
            <p:cNvGrpSpPr>
              <a:grpSpLocks/>
            </p:cNvGrpSpPr>
            <p:nvPr/>
          </p:nvGrpSpPr>
          <p:grpSpPr bwMode="auto">
            <a:xfrm>
              <a:off x="860" y="2375"/>
              <a:ext cx="2065" cy="511"/>
              <a:chOff x="951" y="1468"/>
              <a:chExt cx="2065" cy="511"/>
            </a:xfrm>
          </p:grpSpPr>
          <p:graphicFrame>
            <p:nvGraphicFramePr>
              <p:cNvPr id="23561" name="Object 9"/>
              <p:cNvGraphicFramePr>
                <a:graphicFrameLocks noChangeAspect="1"/>
              </p:cNvGraphicFramePr>
              <p:nvPr/>
            </p:nvGraphicFramePr>
            <p:xfrm>
              <a:off x="951" y="1468"/>
              <a:ext cx="886" cy="511"/>
            </p:xfrm>
            <a:graphic>
              <a:graphicData uri="http://schemas.openxmlformats.org/presentationml/2006/ole">
                <p:oleObj spid="_x0000_s4098" name="方程式" r:id="rId6" imgW="749160" imgH="431640" progId="Equation.3">
                  <p:embed/>
                </p:oleObj>
              </a:graphicData>
            </a:graphic>
          </p:graphicFrame>
          <p:sp>
            <p:nvSpPr>
              <p:cNvPr id="23565" name="Rectangle 13"/>
              <p:cNvSpPr>
                <a:spLocks noChangeArrowheads="1"/>
              </p:cNvSpPr>
              <p:nvPr/>
            </p:nvSpPr>
            <p:spPr bwMode="auto">
              <a:xfrm>
                <a:off x="1701" y="1570"/>
                <a:ext cx="1315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marL="342900" indent="-34290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itchFamily="2" charset="2"/>
                  <a:buNone/>
                </a:pPr>
                <a:r>
                  <a:rPr lang="zh-TW" altLang="en-US" sz="2400">
                    <a:ea typeface="標楷體" pitchFamily="65" charset="-120"/>
                  </a:rPr>
                  <a:t>：算術平均數 </a:t>
                </a:r>
              </a:p>
            </p:txBody>
          </p:sp>
        </p:grpSp>
        <p:sp>
          <p:nvSpPr>
            <p:cNvPr id="23588" name="AutoShape 36"/>
            <p:cNvSpPr>
              <a:spLocks noChangeArrowheads="1"/>
            </p:cNvSpPr>
            <p:nvPr/>
          </p:nvSpPr>
          <p:spPr bwMode="auto">
            <a:xfrm>
              <a:off x="793" y="2387"/>
              <a:ext cx="2087" cy="499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23591" name="AutoShape 39"/>
          <p:cNvSpPr>
            <a:spLocks noChangeArrowheads="1"/>
          </p:cNvSpPr>
          <p:nvPr/>
        </p:nvSpPr>
        <p:spPr bwMode="auto">
          <a:xfrm>
            <a:off x="4787900" y="2420938"/>
            <a:ext cx="649288" cy="144462"/>
          </a:xfrm>
          <a:prstGeom prst="rightArrow">
            <a:avLst>
              <a:gd name="adj1" fmla="val 50000"/>
              <a:gd name="adj2" fmla="val 1123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12" name="Group 40"/>
          <p:cNvGrpSpPr>
            <a:grpSpLocks/>
          </p:cNvGrpSpPr>
          <p:nvPr/>
        </p:nvGrpSpPr>
        <p:grpSpPr bwMode="auto">
          <a:xfrm>
            <a:off x="6877050" y="3557588"/>
            <a:ext cx="1008063" cy="808037"/>
            <a:chOff x="2835" y="1298"/>
            <a:chExt cx="635" cy="509"/>
          </a:xfrm>
        </p:grpSpPr>
        <p:sp>
          <p:nvSpPr>
            <p:cNvPr id="23593" name="AutoShape 41"/>
            <p:cNvSpPr>
              <a:spLocks noChangeArrowheads="1"/>
            </p:cNvSpPr>
            <p:nvPr/>
          </p:nvSpPr>
          <p:spPr bwMode="auto">
            <a:xfrm>
              <a:off x="2835" y="1298"/>
              <a:ext cx="475" cy="498"/>
            </a:xfrm>
            <a:prstGeom prst="flowChartConnector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3594" name="Rectangle 42"/>
            <p:cNvSpPr>
              <a:spLocks noChangeArrowheads="1"/>
            </p:cNvSpPr>
            <p:nvPr/>
          </p:nvSpPr>
          <p:spPr bwMode="auto">
            <a:xfrm>
              <a:off x="2835" y="1407"/>
              <a:ext cx="635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200">
                  <a:ea typeface="標楷體" pitchFamily="65" charset="-120"/>
                </a:rPr>
                <a:t>while</a:t>
              </a:r>
            </a:p>
          </p:txBody>
        </p:sp>
      </p:grpSp>
      <p:sp>
        <p:nvSpPr>
          <p:cNvPr id="23595" name="AutoShape 43"/>
          <p:cNvSpPr>
            <a:spLocks noChangeArrowheads="1"/>
          </p:cNvSpPr>
          <p:nvPr/>
        </p:nvSpPr>
        <p:spPr bwMode="auto">
          <a:xfrm>
            <a:off x="7164388" y="2924175"/>
            <a:ext cx="144462" cy="576263"/>
          </a:xfrm>
          <a:prstGeom prst="downArrow">
            <a:avLst>
              <a:gd name="adj1" fmla="val 50000"/>
              <a:gd name="adj2" fmla="val 99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23596" name="AutoShape 44"/>
          <p:cNvSpPr>
            <a:spLocks noChangeArrowheads="1"/>
          </p:cNvSpPr>
          <p:nvPr/>
        </p:nvSpPr>
        <p:spPr bwMode="auto">
          <a:xfrm>
            <a:off x="7164388" y="4437063"/>
            <a:ext cx="144462" cy="576262"/>
          </a:xfrm>
          <a:prstGeom prst="downArrow">
            <a:avLst>
              <a:gd name="adj1" fmla="val 50000"/>
              <a:gd name="adj2" fmla="val 99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3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3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91" grpId="0" animBg="1"/>
      <p:bldP spid="23595" grpId="0" animBg="1"/>
      <p:bldP spid="2359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 dirty="0" smtClean="0"/>
              <a:t>1.2 </a:t>
            </a:r>
            <a:r>
              <a:rPr lang="en-US" altLang="zh-TW" sz="4000" dirty="0"/>
              <a:t>MATLAB </a:t>
            </a:r>
            <a:r>
              <a:rPr lang="zh-TW" altLang="en-US" sz="4000" dirty="0">
                <a:ea typeface="標楷體" pitchFamily="65" charset="-120"/>
              </a:rPr>
              <a:t>變數的初始化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905000"/>
            <a:ext cx="5394325" cy="660400"/>
          </a:xfrm>
        </p:spPr>
        <p:txBody>
          <a:bodyPr>
            <a:normAutofit fontScale="92500"/>
          </a:bodyPr>
          <a:lstStyle/>
          <a:p>
            <a:r>
              <a:rPr lang="zh-TW" altLang="en-US">
                <a:solidFill>
                  <a:srgbClr val="2D1EEE"/>
                </a:solidFill>
                <a:ea typeface="標楷體" pitchFamily="65" charset="-120"/>
              </a:rPr>
              <a:t>三種用來初始化變數的方式</a:t>
            </a:r>
          </a:p>
        </p:txBody>
      </p:sp>
      <p:sp>
        <p:nvSpPr>
          <p:cNvPr id="26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762000" y="6391275"/>
            <a:ext cx="2057400" cy="4572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基本功能介紹</a:t>
            </a:r>
            <a:endParaRPr lang="en-US" altLang="zh-TW"/>
          </a:p>
        </p:txBody>
      </p:sp>
      <p:sp>
        <p:nvSpPr>
          <p:cNvPr id="27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28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  <a:prstGeom prst="rect">
            <a:avLst/>
          </a:prstGeom>
        </p:spPr>
        <p:txBody>
          <a:bodyPr/>
          <a:lstStyle/>
          <a:p>
            <a:fld id="{84C936C6-0DA7-4959-AD7A-839407529FA4}" type="slidenum">
              <a:rPr lang="en-US" altLang="zh-TW"/>
              <a:pPr/>
              <a:t>3</a:t>
            </a:fld>
            <a:endParaRPr lang="en-US" altLang="zh-TW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187450" y="3716338"/>
            <a:ext cx="6330950" cy="792162"/>
            <a:chOff x="752" y="1570"/>
            <a:chExt cx="3988" cy="499"/>
          </a:xfrm>
        </p:grpSpPr>
        <p:sp>
          <p:nvSpPr>
            <p:cNvPr id="18437" name="AutoShape 5"/>
            <p:cNvSpPr>
              <a:spLocks noChangeArrowheads="1"/>
            </p:cNvSpPr>
            <p:nvPr/>
          </p:nvSpPr>
          <p:spPr bwMode="auto">
            <a:xfrm>
              <a:off x="752" y="1570"/>
              <a:ext cx="3988" cy="499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8438" name="Rectangle 6"/>
            <p:cNvSpPr>
              <a:spLocks noChangeArrowheads="1"/>
            </p:cNvSpPr>
            <p:nvPr/>
          </p:nvSpPr>
          <p:spPr bwMode="auto">
            <a:xfrm>
              <a:off x="976" y="1643"/>
              <a:ext cx="349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zh-TW" altLang="en-US" sz="2800">
                  <a:ea typeface="標楷體" pitchFamily="65" charset="-120"/>
                </a:rPr>
                <a:t>利用宣告的方式，指定資料給變數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1116013" y="2997200"/>
            <a:ext cx="3816350" cy="720725"/>
            <a:chOff x="703" y="2069"/>
            <a:chExt cx="2404" cy="454"/>
          </a:xfrm>
        </p:grpSpPr>
        <p:sp>
          <p:nvSpPr>
            <p:cNvPr id="18441" name="AutoShape 9"/>
            <p:cNvSpPr>
              <a:spLocks noChangeArrowheads="1"/>
            </p:cNvSpPr>
            <p:nvPr/>
          </p:nvSpPr>
          <p:spPr bwMode="auto">
            <a:xfrm>
              <a:off x="748" y="2069"/>
              <a:ext cx="2313" cy="454"/>
            </a:xfrm>
            <a:prstGeom prst="roundRect">
              <a:avLst>
                <a:gd name="adj" fmla="val 16667"/>
              </a:avLst>
            </a:prstGeom>
            <a:solidFill>
              <a:srgbClr val="BCFADC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703" y="2115"/>
              <a:ext cx="240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zh-TW" altLang="en-US" sz="2800">
                  <a:ea typeface="標楷體" pitchFamily="65" charset="-120"/>
                </a:rPr>
                <a:t>從鍵盤輸入資料給變數</a:t>
              </a:r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4840288" y="2995613"/>
            <a:ext cx="2827337" cy="720725"/>
            <a:chOff x="3049" y="2069"/>
            <a:chExt cx="1781" cy="454"/>
          </a:xfrm>
        </p:grpSpPr>
        <p:sp>
          <p:nvSpPr>
            <p:cNvPr id="18446" name="AutoShape 14"/>
            <p:cNvSpPr>
              <a:spLocks noChangeArrowheads="1"/>
            </p:cNvSpPr>
            <p:nvPr/>
          </p:nvSpPr>
          <p:spPr bwMode="auto">
            <a:xfrm>
              <a:off x="3049" y="2069"/>
              <a:ext cx="1702" cy="454"/>
            </a:xfrm>
            <a:prstGeom prst="roundRect">
              <a:avLst>
                <a:gd name="adj" fmla="val 16667"/>
              </a:avLst>
            </a:prstGeom>
            <a:solidFill>
              <a:srgbClr val="FCB19A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8447" name="Rectangle 15"/>
            <p:cNvSpPr>
              <a:spLocks noChangeArrowheads="1"/>
            </p:cNvSpPr>
            <p:nvPr/>
          </p:nvSpPr>
          <p:spPr bwMode="auto">
            <a:xfrm>
              <a:off x="3061" y="2115"/>
              <a:ext cx="176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zh-TW" altLang="en-US" sz="2800">
                  <a:ea typeface="標楷體" pitchFamily="65" charset="-120"/>
                </a:rPr>
                <a:t>從檔案讀取資料</a:t>
              </a:r>
            </a:p>
          </p:txBody>
        </p:sp>
      </p:grpSp>
      <p:sp>
        <p:nvSpPr>
          <p:cNvPr id="18452" name="AutoShape 20"/>
          <p:cNvSpPr>
            <a:spLocks noChangeArrowheads="1"/>
          </p:cNvSpPr>
          <p:nvPr/>
        </p:nvSpPr>
        <p:spPr bwMode="auto">
          <a:xfrm>
            <a:off x="250825" y="4652963"/>
            <a:ext cx="3311525" cy="719137"/>
          </a:xfrm>
          <a:prstGeom prst="cloudCallout">
            <a:avLst>
              <a:gd name="adj1" fmla="val 9060"/>
              <a:gd name="adj2" fmla="val -7582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zh-TW" sz="2000"/>
              <a:t>var = expression</a:t>
            </a:r>
          </a:p>
        </p:txBody>
      </p: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3708400" y="4652963"/>
            <a:ext cx="2447925" cy="1584325"/>
            <a:chOff x="2517" y="2931"/>
            <a:chExt cx="1542" cy="998"/>
          </a:xfrm>
        </p:grpSpPr>
        <p:sp>
          <p:nvSpPr>
            <p:cNvPr id="18454" name="AutoShape 22"/>
            <p:cNvSpPr>
              <a:spLocks noChangeArrowheads="1"/>
            </p:cNvSpPr>
            <p:nvPr/>
          </p:nvSpPr>
          <p:spPr bwMode="auto">
            <a:xfrm>
              <a:off x="2517" y="2931"/>
              <a:ext cx="1497" cy="998"/>
            </a:xfrm>
            <a:prstGeom prst="wedgeRoundRectCallout">
              <a:avLst>
                <a:gd name="adj1" fmla="val -66231"/>
                <a:gd name="adj2" fmla="val -28356"/>
                <a:gd name="adj3" fmla="val 16667"/>
              </a:avLst>
            </a:prstGeom>
            <a:solidFill>
              <a:srgbClr val="EFF96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TW" altLang="zh-TW"/>
            </a:p>
          </p:txBody>
        </p:sp>
        <p:sp>
          <p:nvSpPr>
            <p:cNvPr id="18455" name="Rectangle 23"/>
            <p:cNvSpPr>
              <a:spLocks noChangeArrowheads="1"/>
            </p:cNvSpPr>
            <p:nvPr/>
          </p:nvSpPr>
          <p:spPr bwMode="auto">
            <a:xfrm>
              <a:off x="2517" y="2931"/>
              <a:ext cx="1542" cy="9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ea typeface="標楷體" pitchFamily="65" charset="-120"/>
                </a:rPr>
                <a:t>var    = 40i;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ea typeface="標楷體" pitchFamily="65" charset="-120"/>
                </a:rPr>
                <a:t>var2  = var/5;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ea typeface="標楷體" pitchFamily="65" charset="-120"/>
                </a:rPr>
                <a:t>array = [ 1  2  3  4 ];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ea typeface="標楷體" pitchFamily="65" charset="-120"/>
                </a:rPr>
                <a:t>x       = 1; y = 2;</a:t>
              </a:r>
            </a:p>
          </p:txBody>
        </p:sp>
      </p:grp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6227763" y="3429000"/>
            <a:ext cx="2051050" cy="1655763"/>
            <a:chOff x="3923" y="2160"/>
            <a:chExt cx="1292" cy="1043"/>
          </a:xfrm>
        </p:grpSpPr>
        <p:pic>
          <p:nvPicPr>
            <p:cNvPr id="18457" name="Picture 2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923" y="2193"/>
              <a:ext cx="1292" cy="1010"/>
            </a:xfrm>
            <a:prstGeom prst="rect">
              <a:avLst/>
            </a:prstGeom>
            <a:noFill/>
          </p:spPr>
        </p:pic>
        <p:sp>
          <p:nvSpPr>
            <p:cNvPr id="18459" name="AutoShape 27"/>
            <p:cNvSpPr>
              <a:spLocks noChangeArrowheads="1"/>
            </p:cNvSpPr>
            <p:nvPr/>
          </p:nvSpPr>
          <p:spPr bwMode="auto">
            <a:xfrm>
              <a:off x="3923" y="2160"/>
              <a:ext cx="1180" cy="1043"/>
            </a:xfrm>
            <a:prstGeom prst="wedgeRoundRectCallout">
              <a:avLst>
                <a:gd name="adj1" fmla="val -62032"/>
                <a:gd name="adj2" fmla="val 82505"/>
                <a:gd name="adj3" fmla="val 16667"/>
              </a:avLst>
            </a:prstGeom>
            <a:noFill/>
            <a:ln w="9525">
              <a:solidFill>
                <a:srgbClr val="2D1EEE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TW" altLang="zh-TW"/>
            </a:p>
          </p:txBody>
        </p:sp>
      </p:grp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3841750" y="2636838"/>
            <a:ext cx="2098675" cy="1655762"/>
            <a:chOff x="2200" y="1661"/>
            <a:chExt cx="1322" cy="1043"/>
          </a:xfrm>
        </p:grpSpPr>
        <p:pic>
          <p:nvPicPr>
            <p:cNvPr id="18461" name="Picture 29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00" y="1661"/>
              <a:ext cx="1322" cy="1033"/>
            </a:xfrm>
            <a:prstGeom prst="rect">
              <a:avLst/>
            </a:prstGeom>
            <a:noFill/>
          </p:spPr>
        </p:pic>
        <p:sp>
          <p:nvSpPr>
            <p:cNvPr id="18463" name="Rectangle 31"/>
            <p:cNvSpPr>
              <a:spLocks noChangeArrowheads="1"/>
            </p:cNvSpPr>
            <p:nvPr/>
          </p:nvSpPr>
          <p:spPr bwMode="auto">
            <a:xfrm>
              <a:off x="2200" y="1661"/>
              <a:ext cx="1315" cy="1043"/>
            </a:xfrm>
            <a:prstGeom prst="rect">
              <a:avLst/>
            </a:prstGeom>
            <a:noFill/>
            <a:ln w="9525">
              <a:solidFill>
                <a:srgbClr val="2D1EEE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8" name="Group 35"/>
          <p:cNvGrpSpPr>
            <a:grpSpLocks/>
          </p:cNvGrpSpPr>
          <p:nvPr/>
        </p:nvGrpSpPr>
        <p:grpSpPr bwMode="auto">
          <a:xfrm>
            <a:off x="1173163" y="2492375"/>
            <a:ext cx="1843087" cy="1917700"/>
            <a:chOff x="739" y="1570"/>
            <a:chExt cx="1161" cy="1208"/>
          </a:xfrm>
        </p:grpSpPr>
        <p:pic>
          <p:nvPicPr>
            <p:cNvPr id="18464" name="Picture 3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39" y="1570"/>
              <a:ext cx="1161" cy="1208"/>
            </a:xfrm>
            <a:prstGeom prst="rect">
              <a:avLst/>
            </a:prstGeom>
            <a:noFill/>
          </p:spPr>
        </p:pic>
        <p:sp>
          <p:nvSpPr>
            <p:cNvPr id="18466" name="Rectangle 34"/>
            <p:cNvSpPr>
              <a:spLocks noChangeArrowheads="1"/>
            </p:cNvSpPr>
            <p:nvPr/>
          </p:nvSpPr>
          <p:spPr bwMode="auto">
            <a:xfrm>
              <a:off x="748" y="1570"/>
              <a:ext cx="1134" cy="1180"/>
            </a:xfrm>
            <a:prstGeom prst="rect">
              <a:avLst/>
            </a:prstGeom>
            <a:noFill/>
            <a:ln w="9525">
              <a:solidFill>
                <a:srgbClr val="2D1EEE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2" grpId="0" animBg="1"/>
      <p:bldP spid="18452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迴圈</a:t>
            </a:r>
            <a:endParaRPr lang="en-US" altLang="zh-TW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53BA-877C-4BA4-8A64-8C8747FF7C12}" type="slidenum">
              <a:rPr lang="en-US" altLang="zh-TW"/>
              <a:pPr/>
              <a:t>30</a:t>
            </a:fld>
            <a:endParaRPr lang="en-US" altLang="zh-TW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6563" y="73025"/>
            <a:ext cx="6321425" cy="63087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/>
              <a:t>% Read in first value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/>
              <a:t>x = input('Enter first value: ');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>
                <a:solidFill>
                  <a:srgbClr val="0000FF"/>
                </a:solidFill>
              </a:rPr>
              <a:t>if</a:t>
            </a:r>
            <a:r>
              <a:rPr lang="en-US" altLang="zh-TW" sz="1800"/>
              <a:t> ( x &lt; 0 )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/>
              <a:t>    fprintf('At least one nonnegative value must be entered!');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>
                <a:solidFill>
                  <a:srgbClr val="0000FF"/>
                </a:solidFill>
              </a:rPr>
              <a:t>else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/>
              <a:t>    n = 0; sum_x = 0; sum_x2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/>
              <a:t>    % While Loop to read input values.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/>
              <a:t>    </a:t>
            </a:r>
            <a:r>
              <a:rPr lang="en-US" altLang="zh-TW" sz="1800">
                <a:solidFill>
                  <a:srgbClr val="0000FF"/>
                </a:solidFill>
              </a:rPr>
              <a:t>while</a:t>
            </a:r>
            <a:r>
              <a:rPr lang="en-US" altLang="zh-TW" sz="1800"/>
              <a:t> x &gt;= 0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/>
              <a:t>       % Accumulate sums.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/>
              <a:t>       n            = n + 1;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/>
              <a:t>       sum_x   = sum_x + x;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/>
              <a:t>       sum_x2 = sum_x2 + x^2;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/>
              <a:t>       % Read in next value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/>
              <a:t>       x            = input('Enter next value:  ');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/>
              <a:t>    </a:t>
            </a:r>
            <a:r>
              <a:rPr lang="en-US" altLang="zh-TW" sz="1800">
                <a:solidFill>
                  <a:srgbClr val="0000FF"/>
                </a:solidFill>
              </a:rPr>
              <a:t>end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/>
              <a:t>    % Calculate the mean and standard deviation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/>
              <a:t>    x_bar     = sum_x / n;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/>
              <a:t>    std_dev = sqrt( (n * sum_x2 - sum_x^2) / (n * (n-1)) 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/>
              <a:t>    % Tell user.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/>
              <a:t>    fprintf('The mean of this data set is: %f\n', x_bar);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/>
              <a:t>    fprintf('The standard deviation is:    %f\n', std_dev);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/>
              <a:t>    fprintf('The number of data points is: %f\n', n);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>
                <a:solidFill>
                  <a:srgbClr val="0000FF"/>
                </a:solidFill>
              </a:rPr>
              <a:t>end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TW" sz="180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迴圈</a:t>
            </a:r>
            <a:endParaRPr lang="en-US" altLang="zh-TW"/>
          </a:p>
        </p:txBody>
      </p:sp>
      <p:sp>
        <p:nvSpPr>
          <p:cNvPr id="4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4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5F80B-2990-4283-BD97-0973350EA196}" type="slidenum">
              <a:rPr lang="en-US" altLang="zh-TW"/>
              <a:pPr/>
              <a:t>31</a:t>
            </a:fld>
            <a:endParaRPr lang="en-US" altLang="zh-TW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3.2 </a:t>
            </a:r>
            <a:r>
              <a:rPr lang="en-US" altLang="zh-TW" dirty="0"/>
              <a:t>for </a:t>
            </a:r>
            <a:r>
              <a:rPr lang="zh-TW" altLang="en-US" dirty="0">
                <a:ea typeface="標楷體" pitchFamily="65" charset="-120"/>
              </a:rPr>
              <a:t>迴圈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11188" y="2276475"/>
            <a:ext cx="3170237" cy="2305050"/>
            <a:chOff x="521" y="1026"/>
            <a:chExt cx="1997" cy="1452"/>
          </a:xfrm>
        </p:grpSpPr>
        <p:sp>
          <p:nvSpPr>
            <p:cNvPr id="48135" name="Rectangle 7"/>
            <p:cNvSpPr>
              <a:spLocks noChangeArrowheads="1"/>
            </p:cNvSpPr>
            <p:nvPr/>
          </p:nvSpPr>
          <p:spPr bwMode="auto">
            <a:xfrm>
              <a:off x="612" y="1026"/>
              <a:ext cx="1906" cy="14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for ii = 1:4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     statement 1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             </a:t>
              </a:r>
              <a:r>
                <a:rPr lang="en-US" altLang="zh-TW" sz="2400">
                  <a:latin typeface="標楷體"/>
                  <a:ea typeface="標楷體" pitchFamily="65" charset="-120"/>
                </a:rPr>
                <a:t>…</a:t>
              </a:r>
              <a:endParaRPr lang="en-US" altLang="zh-TW" sz="2400">
                <a:ea typeface="標楷體" pitchFamily="65" charset="-120"/>
              </a:endParaRP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     statement n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end</a:t>
              </a:r>
            </a:p>
          </p:txBody>
        </p:sp>
        <p:sp>
          <p:nvSpPr>
            <p:cNvPr id="48136" name="AutoShape 8"/>
            <p:cNvSpPr>
              <a:spLocks noChangeArrowheads="1"/>
            </p:cNvSpPr>
            <p:nvPr/>
          </p:nvSpPr>
          <p:spPr bwMode="auto">
            <a:xfrm>
              <a:off x="521" y="1026"/>
              <a:ext cx="1588" cy="1406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48140" name="Rectangle 12"/>
          <p:cNvSpPr>
            <a:spLocks noChangeArrowheads="1"/>
          </p:cNvSpPr>
          <p:nvPr/>
        </p:nvSpPr>
        <p:spPr bwMode="auto">
          <a:xfrm>
            <a:off x="3994150" y="2132013"/>
            <a:ext cx="3025775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zh-TW" altLang="zh-TW" sz="2400">
              <a:ea typeface="標楷體" pitchFamily="65" charset="-120"/>
            </a:endParaRPr>
          </a:p>
        </p:txBody>
      </p:sp>
      <p:graphicFrame>
        <p:nvGraphicFramePr>
          <p:cNvPr id="48158" name="Group 30"/>
          <p:cNvGraphicFramePr>
            <a:graphicFrameLocks noGrp="1"/>
          </p:cNvGraphicFramePr>
          <p:nvPr>
            <p:ph idx="1"/>
          </p:nvPr>
        </p:nvGraphicFramePr>
        <p:xfrm>
          <a:off x="4427538" y="2276475"/>
          <a:ext cx="4176712" cy="504825"/>
        </p:xfrm>
        <a:graphic>
          <a:graphicData uri="http://schemas.openxmlformats.org/drawingml/2006/table">
            <a:tbl>
              <a:tblPr/>
              <a:tblGrid>
                <a:gridCol w="1044575"/>
                <a:gridCol w="1044575"/>
                <a:gridCol w="1042987"/>
                <a:gridCol w="1044575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159" name="Oval 31"/>
          <p:cNvSpPr>
            <a:spLocks noChangeArrowheads="1"/>
          </p:cNvSpPr>
          <p:nvPr/>
        </p:nvSpPr>
        <p:spPr bwMode="auto">
          <a:xfrm>
            <a:off x="1187450" y="2276475"/>
            <a:ext cx="1295400" cy="4318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164" name="AutoShape 36"/>
          <p:cNvSpPr>
            <a:spLocks noChangeArrowheads="1"/>
          </p:cNvSpPr>
          <p:nvPr/>
        </p:nvSpPr>
        <p:spPr bwMode="auto">
          <a:xfrm>
            <a:off x="3276600" y="2420938"/>
            <a:ext cx="1079500" cy="215900"/>
          </a:xfrm>
          <a:prstGeom prst="notchedRightArrow">
            <a:avLst>
              <a:gd name="adj1" fmla="val 50000"/>
              <a:gd name="adj2" fmla="val 1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4067175" y="3284538"/>
            <a:ext cx="2593975" cy="1944687"/>
            <a:chOff x="521" y="1026"/>
            <a:chExt cx="1997" cy="1452"/>
          </a:xfrm>
        </p:grpSpPr>
        <p:sp>
          <p:nvSpPr>
            <p:cNvPr id="48166" name="Rectangle 38"/>
            <p:cNvSpPr>
              <a:spLocks noChangeArrowheads="1"/>
            </p:cNvSpPr>
            <p:nvPr/>
          </p:nvSpPr>
          <p:spPr bwMode="auto">
            <a:xfrm>
              <a:off x="612" y="1026"/>
              <a:ext cx="1906" cy="14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ii = 1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statement 1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       </a:t>
              </a:r>
              <a:r>
                <a:rPr lang="en-US" altLang="zh-TW" sz="2400">
                  <a:latin typeface="標楷體"/>
                  <a:ea typeface="標楷體" pitchFamily="65" charset="-120"/>
                </a:rPr>
                <a:t>…</a:t>
              </a:r>
              <a:endParaRPr lang="en-US" altLang="zh-TW" sz="2400">
                <a:ea typeface="標楷體" pitchFamily="65" charset="-120"/>
              </a:endParaRP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statement n</a:t>
              </a:r>
            </a:p>
          </p:txBody>
        </p:sp>
        <p:sp>
          <p:nvSpPr>
            <p:cNvPr id="48167" name="AutoShape 39"/>
            <p:cNvSpPr>
              <a:spLocks noChangeArrowheads="1"/>
            </p:cNvSpPr>
            <p:nvPr/>
          </p:nvSpPr>
          <p:spPr bwMode="auto">
            <a:xfrm>
              <a:off x="521" y="1026"/>
              <a:ext cx="1588" cy="1406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48169" name="AutoShape 41"/>
          <p:cNvSpPr>
            <a:spLocks noChangeArrowheads="1"/>
          </p:cNvSpPr>
          <p:nvPr/>
        </p:nvSpPr>
        <p:spPr bwMode="auto">
          <a:xfrm>
            <a:off x="4932363" y="2852738"/>
            <a:ext cx="144462" cy="360362"/>
          </a:xfrm>
          <a:prstGeom prst="downArrow">
            <a:avLst>
              <a:gd name="adj1" fmla="val 50000"/>
              <a:gd name="adj2" fmla="val 62363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5003800" y="3284538"/>
            <a:ext cx="2593975" cy="1944687"/>
            <a:chOff x="521" y="1026"/>
            <a:chExt cx="1997" cy="1452"/>
          </a:xfrm>
        </p:grpSpPr>
        <p:sp>
          <p:nvSpPr>
            <p:cNvPr id="48171" name="Rectangle 43"/>
            <p:cNvSpPr>
              <a:spLocks noChangeArrowheads="1"/>
            </p:cNvSpPr>
            <p:nvPr/>
          </p:nvSpPr>
          <p:spPr bwMode="auto">
            <a:xfrm>
              <a:off x="612" y="1026"/>
              <a:ext cx="1906" cy="14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ii = 2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statement 1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       </a:t>
              </a:r>
              <a:r>
                <a:rPr lang="en-US" altLang="zh-TW" sz="2400">
                  <a:latin typeface="標楷體"/>
                  <a:ea typeface="標楷體" pitchFamily="65" charset="-120"/>
                </a:rPr>
                <a:t>…</a:t>
              </a:r>
              <a:endParaRPr lang="en-US" altLang="zh-TW" sz="2400">
                <a:ea typeface="標楷體" pitchFamily="65" charset="-120"/>
              </a:endParaRP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statement n</a:t>
              </a:r>
            </a:p>
          </p:txBody>
        </p:sp>
        <p:sp>
          <p:nvSpPr>
            <p:cNvPr id="48172" name="AutoShape 44"/>
            <p:cNvSpPr>
              <a:spLocks noChangeArrowheads="1"/>
            </p:cNvSpPr>
            <p:nvPr/>
          </p:nvSpPr>
          <p:spPr bwMode="auto">
            <a:xfrm>
              <a:off x="521" y="1026"/>
              <a:ext cx="1588" cy="1406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5" name="Group 45"/>
          <p:cNvGrpSpPr>
            <a:grpSpLocks/>
          </p:cNvGrpSpPr>
          <p:nvPr/>
        </p:nvGrpSpPr>
        <p:grpSpPr bwMode="auto">
          <a:xfrm>
            <a:off x="6156325" y="3284538"/>
            <a:ext cx="2593975" cy="1944687"/>
            <a:chOff x="521" y="1026"/>
            <a:chExt cx="1997" cy="1452"/>
          </a:xfrm>
        </p:grpSpPr>
        <p:sp>
          <p:nvSpPr>
            <p:cNvPr id="48174" name="Rectangle 46"/>
            <p:cNvSpPr>
              <a:spLocks noChangeArrowheads="1"/>
            </p:cNvSpPr>
            <p:nvPr/>
          </p:nvSpPr>
          <p:spPr bwMode="auto">
            <a:xfrm>
              <a:off x="612" y="1026"/>
              <a:ext cx="1906" cy="14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ii = 3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statement 1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       </a:t>
              </a:r>
              <a:r>
                <a:rPr lang="en-US" altLang="zh-TW" sz="2400">
                  <a:latin typeface="標楷體"/>
                  <a:ea typeface="標楷體" pitchFamily="65" charset="-120"/>
                </a:rPr>
                <a:t>…</a:t>
              </a:r>
              <a:endParaRPr lang="en-US" altLang="zh-TW" sz="2400">
                <a:ea typeface="標楷體" pitchFamily="65" charset="-120"/>
              </a:endParaRP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statement n</a:t>
              </a:r>
            </a:p>
          </p:txBody>
        </p:sp>
        <p:sp>
          <p:nvSpPr>
            <p:cNvPr id="48175" name="AutoShape 47"/>
            <p:cNvSpPr>
              <a:spLocks noChangeArrowheads="1"/>
            </p:cNvSpPr>
            <p:nvPr/>
          </p:nvSpPr>
          <p:spPr bwMode="auto">
            <a:xfrm>
              <a:off x="521" y="1026"/>
              <a:ext cx="1588" cy="1406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6" name="Group 57"/>
          <p:cNvGrpSpPr>
            <a:grpSpLocks/>
          </p:cNvGrpSpPr>
          <p:nvPr/>
        </p:nvGrpSpPr>
        <p:grpSpPr bwMode="auto">
          <a:xfrm>
            <a:off x="6877050" y="3284538"/>
            <a:ext cx="2062163" cy="1944687"/>
            <a:chOff x="930" y="2750"/>
            <a:chExt cx="1299" cy="1225"/>
          </a:xfrm>
        </p:grpSpPr>
        <p:sp>
          <p:nvSpPr>
            <p:cNvPr id="48177" name="Rectangle 49"/>
            <p:cNvSpPr>
              <a:spLocks noChangeArrowheads="1"/>
            </p:cNvSpPr>
            <p:nvPr/>
          </p:nvSpPr>
          <p:spPr bwMode="auto">
            <a:xfrm>
              <a:off x="1004" y="2750"/>
              <a:ext cx="1196" cy="1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ii = 4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statement 1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       </a:t>
              </a:r>
              <a:r>
                <a:rPr lang="en-US" altLang="zh-TW" sz="2400">
                  <a:latin typeface="標楷體"/>
                  <a:ea typeface="標楷體" pitchFamily="65" charset="-120"/>
                </a:rPr>
                <a:t>…</a:t>
              </a:r>
              <a:endParaRPr lang="en-US" altLang="zh-TW" sz="2400">
                <a:ea typeface="標楷體" pitchFamily="65" charset="-120"/>
              </a:endParaRP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statement n</a:t>
              </a:r>
            </a:p>
          </p:txBody>
        </p:sp>
        <p:sp>
          <p:nvSpPr>
            <p:cNvPr id="48178" name="AutoShape 50"/>
            <p:cNvSpPr>
              <a:spLocks noChangeArrowheads="1"/>
            </p:cNvSpPr>
            <p:nvPr/>
          </p:nvSpPr>
          <p:spPr bwMode="auto">
            <a:xfrm>
              <a:off x="930" y="2750"/>
              <a:ext cx="1299" cy="1186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48179" name="AutoShape 51"/>
          <p:cNvSpPr>
            <a:spLocks noChangeArrowheads="1"/>
          </p:cNvSpPr>
          <p:nvPr/>
        </p:nvSpPr>
        <p:spPr bwMode="auto">
          <a:xfrm>
            <a:off x="5076825" y="2854325"/>
            <a:ext cx="1008063" cy="287338"/>
          </a:xfrm>
          <a:prstGeom prst="curvedUpArrow">
            <a:avLst>
              <a:gd name="adj1" fmla="val 70166"/>
              <a:gd name="adj2" fmla="val 140331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180" name="AutoShape 52"/>
          <p:cNvSpPr>
            <a:spLocks noChangeArrowheads="1"/>
          </p:cNvSpPr>
          <p:nvPr/>
        </p:nvSpPr>
        <p:spPr bwMode="auto">
          <a:xfrm>
            <a:off x="5867400" y="2852738"/>
            <a:ext cx="144463" cy="360362"/>
          </a:xfrm>
          <a:prstGeom prst="downArrow">
            <a:avLst>
              <a:gd name="adj1" fmla="val 50000"/>
              <a:gd name="adj2" fmla="val 62362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181" name="AutoShape 53"/>
          <p:cNvSpPr>
            <a:spLocks noChangeArrowheads="1"/>
          </p:cNvSpPr>
          <p:nvPr/>
        </p:nvSpPr>
        <p:spPr bwMode="auto">
          <a:xfrm>
            <a:off x="6948488" y="2852738"/>
            <a:ext cx="144462" cy="360362"/>
          </a:xfrm>
          <a:prstGeom prst="downArrow">
            <a:avLst>
              <a:gd name="adj1" fmla="val 50000"/>
              <a:gd name="adj2" fmla="val 62363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182" name="AutoShape 54"/>
          <p:cNvSpPr>
            <a:spLocks noChangeArrowheads="1"/>
          </p:cNvSpPr>
          <p:nvPr/>
        </p:nvSpPr>
        <p:spPr bwMode="auto">
          <a:xfrm>
            <a:off x="8027988" y="2852738"/>
            <a:ext cx="144462" cy="360362"/>
          </a:xfrm>
          <a:prstGeom prst="downArrow">
            <a:avLst>
              <a:gd name="adj1" fmla="val 50000"/>
              <a:gd name="adj2" fmla="val 62363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183" name="AutoShape 55"/>
          <p:cNvSpPr>
            <a:spLocks noChangeArrowheads="1"/>
          </p:cNvSpPr>
          <p:nvPr/>
        </p:nvSpPr>
        <p:spPr bwMode="auto">
          <a:xfrm>
            <a:off x="6084888" y="2854325"/>
            <a:ext cx="1008062" cy="287338"/>
          </a:xfrm>
          <a:prstGeom prst="curvedUpArrow">
            <a:avLst>
              <a:gd name="adj1" fmla="val 70166"/>
              <a:gd name="adj2" fmla="val 140331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184" name="AutoShape 56"/>
          <p:cNvSpPr>
            <a:spLocks noChangeArrowheads="1"/>
          </p:cNvSpPr>
          <p:nvPr/>
        </p:nvSpPr>
        <p:spPr bwMode="auto">
          <a:xfrm>
            <a:off x="7164388" y="2854325"/>
            <a:ext cx="1008062" cy="287338"/>
          </a:xfrm>
          <a:prstGeom prst="curvedUpArrow">
            <a:avLst>
              <a:gd name="adj1" fmla="val 70166"/>
              <a:gd name="adj2" fmla="val 140331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186" name="AutoShape 58"/>
          <p:cNvSpPr>
            <a:spLocks noChangeArrowheads="1"/>
          </p:cNvSpPr>
          <p:nvPr/>
        </p:nvSpPr>
        <p:spPr bwMode="auto">
          <a:xfrm>
            <a:off x="8027988" y="5229225"/>
            <a:ext cx="144462" cy="360363"/>
          </a:xfrm>
          <a:prstGeom prst="downArrow">
            <a:avLst>
              <a:gd name="adj1" fmla="val 50000"/>
              <a:gd name="adj2" fmla="val 62363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7" name="Group 59"/>
          <p:cNvGrpSpPr>
            <a:grpSpLocks/>
          </p:cNvGrpSpPr>
          <p:nvPr/>
        </p:nvGrpSpPr>
        <p:grpSpPr bwMode="auto">
          <a:xfrm>
            <a:off x="7740650" y="5646738"/>
            <a:ext cx="936625" cy="735012"/>
            <a:chOff x="2835" y="1298"/>
            <a:chExt cx="635" cy="509"/>
          </a:xfrm>
        </p:grpSpPr>
        <p:sp>
          <p:nvSpPr>
            <p:cNvPr id="48188" name="AutoShape 60"/>
            <p:cNvSpPr>
              <a:spLocks noChangeArrowheads="1"/>
            </p:cNvSpPr>
            <p:nvPr/>
          </p:nvSpPr>
          <p:spPr bwMode="auto">
            <a:xfrm>
              <a:off x="2835" y="1298"/>
              <a:ext cx="475" cy="498"/>
            </a:xfrm>
            <a:prstGeom prst="flowChartConnector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189" name="Rectangle 61"/>
            <p:cNvSpPr>
              <a:spLocks noChangeArrowheads="1"/>
            </p:cNvSpPr>
            <p:nvPr/>
          </p:nvSpPr>
          <p:spPr bwMode="auto">
            <a:xfrm>
              <a:off x="2835" y="1407"/>
              <a:ext cx="635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end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8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8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8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2" dur="500"/>
                                        <p:tgtEl>
                                          <p:spTgt spid="48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48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48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48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6" dur="500"/>
                                        <p:tgtEl>
                                          <p:spTgt spid="48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48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0" dur="500"/>
                                        <p:tgtEl>
                                          <p:spTgt spid="48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48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48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59" grpId="0" animBg="1"/>
      <p:bldP spid="48164" grpId="0" animBg="1"/>
      <p:bldP spid="48169" grpId="0" animBg="1"/>
      <p:bldP spid="48169" grpId="1" animBg="1"/>
      <p:bldP spid="48179" grpId="0" animBg="1"/>
      <p:bldP spid="48179" grpId="1" animBg="1"/>
      <p:bldP spid="48180" grpId="0" animBg="1"/>
      <p:bldP spid="48180" grpId="1" animBg="1"/>
      <p:bldP spid="48181" grpId="0" animBg="1"/>
      <p:bldP spid="48181" grpId="1" animBg="1"/>
      <p:bldP spid="48182" grpId="0" animBg="1"/>
      <p:bldP spid="48183" grpId="0" animBg="1"/>
      <p:bldP spid="48183" grpId="1" animBg="1"/>
      <p:bldP spid="48184" grpId="0" animBg="1"/>
      <p:bldP spid="48184" grpId="1" animBg="1"/>
      <p:bldP spid="4818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迴圈</a:t>
            </a:r>
            <a:endParaRPr lang="en-US" altLang="zh-TW"/>
          </a:p>
        </p:txBody>
      </p:sp>
      <p:sp>
        <p:nvSpPr>
          <p:cNvPr id="3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3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DBAD-FCEA-4031-9187-4D1EFCE76D9C}" type="slidenum">
              <a:rPr lang="en-US" altLang="zh-TW"/>
              <a:pPr/>
              <a:t>32</a:t>
            </a:fld>
            <a:endParaRPr lang="en-US" altLang="zh-TW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zh-TW"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11188" y="2276475"/>
            <a:ext cx="3170237" cy="2305050"/>
            <a:chOff x="521" y="1026"/>
            <a:chExt cx="1997" cy="1452"/>
          </a:xfrm>
        </p:grpSpPr>
        <p:sp>
          <p:nvSpPr>
            <p:cNvPr id="52228" name="Rectangle 4"/>
            <p:cNvSpPr>
              <a:spLocks noChangeArrowheads="1"/>
            </p:cNvSpPr>
            <p:nvPr/>
          </p:nvSpPr>
          <p:spPr bwMode="auto">
            <a:xfrm>
              <a:off x="612" y="1026"/>
              <a:ext cx="1906" cy="14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for ii = 1:2:6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     statement 1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             </a:t>
              </a:r>
              <a:r>
                <a:rPr lang="en-US" altLang="zh-TW" sz="2400">
                  <a:latin typeface="標楷體"/>
                  <a:ea typeface="標楷體" pitchFamily="65" charset="-120"/>
                </a:rPr>
                <a:t>…</a:t>
              </a:r>
              <a:endParaRPr lang="en-US" altLang="zh-TW" sz="2400">
                <a:ea typeface="標楷體" pitchFamily="65" charset="-120"/>
              </a:endParaRP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     statement n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end</a:t>
              </a:r>
            </a:p>
          </p:txBody>
        </p:sp>
        <p:sp>
          <p:nvSpPr>
            <p:cNvPr id="52229" name="AutoShape 5"/>
            <p:cNvSpPr>
              <a:spLocks noChangeArrowheads="1"/>
            </p:cNvSpPr>
            <p:nvPr/>
          </p:nvSpPr>
          <p:spPr bwMode="auto">
            <a:xfrm>
              <a:off x="521" y="1026"/>
              <a:ext cx="1588" cy="1406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3994150" y="2132013"/>
            <a:ext cx="3025775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zh-TW" altLang="zh-TW" sz="2400">
              <a:ea typeface="標楷體" pitchFamily="65" charset="-120"/>
            </a:endParaRPr>
          </a:p>
        </p:txBody>
      </p:sp>
      <p:graphicFrame>
        <p:nvGraphicFramePr>
          <p:cNvPr id="52268" name="Group 44"/>
          <p:cNvGraphicFramePr>
            <a:graphicFrameLocks noGrp="1"/>
          </p:cNvGraphicFramePr>
          <p:nvPr>
            <p:ph idx="1"/>
          </p:nvPr>
        </p:nvGraphicFramePr>
        <p:xfrm>
          <a:off x="4427538" y="2276475"/>
          <a:ext cx="3132137" cy="504825"/>
        </p:xfrm>
        <a:graphic>
          <a:graphicData uri="http://schemas.openxmlformats.org/drawingml/2006/table">
            <a:tbl>
              <a:tblPr/>
              <a:tblGrid>
                <a:gridCol w="1044575"/>
                <a:gridCol w="1044575"/>
                <a:gridCol w="1042987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243" name="Oval 19"/>
          <p:cNvSpPr>
            <a:spLocks noChangeArrowheads="1"/>
          </p:cNvSpPr>
          <p:nvPr/>
        </p:nvSpPr>
        <p:spPr bwMode="auto">
          <a:xfrm>
            <a:off x="1187450" y="2276475"/>
            <a:ext cx="1439863" cy="4318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44" name="AutoShape 20"/>
          <p:cNvSpPr>
            <a:spLocks noChangeArrowheads="1"/>
          </p:cNvSpPr>
          <p:nvPr/>
        </p:nvSpPr>
        <p:spPr bwMode="auto">
          <a:xfrm>
            <a:off x="3276600" y="2420938"/>
            <a:ext cx="1079500" cy="215900"/>
          </a:xfrm>
          <a:prstGeom prst="notchedRightArrow">
            <a:avLst>
              <a:gd name="adj1" fmla="val 50000"/>
              <a:gd name="adj2" fmla="val 1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4067175" y="3284538"/>
            <a:ext cx="2593975" cy="1944687"/>
            <a:chOff x="521" y="1026"/>
            <a:chExt cx="1997" cy="1452"/>
          </a:xfrm>
        </p:grpSpPr>
        <p:sp>
          <p:nvSpPr>
            <p:cNvPr id="52246" name="Rectangle 22"/>
            <p:cNvSpPr>
              <a:spLocks noChangeArrowheads="1"/>
            </p:cNvSpPr>
            <p:nvPr/>
          </p:nvSpPr>
          <p:spPr bwMode="auto">
            <a:xfrm>
              <a:off x="612" y="1026"/>
              <a:ext cx="1906" cy="14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ii = 1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statement 1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       </a:t>
              </a:r>
              <a:r>
                <a:rPr lang="en-US" altLang="zh-TW" sz="2400">
                  <a:latin typeface="標楷體"/>
                  <a:ea typeface="標楷體" pitchFamily="65" charset="-120"/>
                </a:rPr>
                <a:t>…</a:t>
              </a:r>
              <a:endParaRPr lang="en-US" altLang="zh-TW" sz="2400">
                <a:ea typeface="標楷體" pitchFamily="65" charset="-120"/>
              </a:endParaRP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statement n</a:t>
              </a:r>
            </a:p>
          </p:txBody>
        </p:sp>
        <p:sp>
          <p:nvSpPr>
            <p:cNvPr id="52247" name="AutoShape 23"/>
            <p:cNvSpPr>
              <a:spLocks noChangeArrowheads="1"/>
            </p:cNvSpPr>
            <p:nvPr/>
          </p:nvSpPr>
          <p:spPr bwMode="auto">
            <a:xfrm>
              <a:off x="521" y="1026"/>
              <a:ext cx="1588" cy="1406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52248" name="AutoShape 24"/>
          <p:cNvSpPr>
            <a:spLocks noChangeArrowheads="1"/>
          </p:cNvSpPr>
          <p:nvPr/>
        </p:nvSpPr>
        <p:spPr bwMode="auto">
          <a:xfrm>
            <a:off x="4932363" y="2852738"/>
            <a:ext cx="144462" cy="360362"/>
          </a:xfrm>
          <a:prstGeom prst="downArrow">
            <a:avLst>
              <a:gd name="adj1" fmla="val 50000"/>
              <a:gd name="adj2" fmla="val 62363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5003800" y="3284538"/>
            <a:ext cx="2593975" cy="1944687"/>
            <a:chOff x="521" y="1026"/>
            <a:chExt cx="1997" cy="1452"/>
          </a:xfrm>
        </p:grpSpPr>
        <p:sp>
          <p:nvSpPr>
            <p:cNvPr id="52250" name="Rectangle 26"/>
            <p:cNvSpPr>
              <a:spLocks noChangeArrowheads="1"/>
            </p:cNvSpPr>
            <p:nvPr/>
          </p:nvSpPr>
          <p:spPr bwMode="auto">
            <a:xfrm>
              <a:off x="612" y="1026"/>
              <a:ext cx="1906" cy="14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ii = 3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statement 1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       </a:t>
              </a:r>
              <a:r>
                <a:rPr lang="en-US" altLang="zh-TW" sz="2400">
                  <a:latin typeface="標楷體"/>
                  <a:ea typeface="標楷體" pitchFamily="65" charset="-120"/>
                </a:rPr>
                <a:t>…</a:t>
              </a:r>
              <a:endParaRPr lang="en-US" altLang="zh-TW" sz="2400">
                <a:ea typeface="標楷體" pitchFamily="65" charset="-120"/>
              </a:endParaRP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statement n</a:t>
              </a:r>
            </a:p>
          </p:txBody>
        </p:sp>
        <p:sp>
          <p:nvSpPr>
            <p:cNvPr id="52251" name="AutoShape 27"/>
            <p:cNvSpPr>
              <a:spLocks noChangeArrowheads="1"/>
            </p:cNvSpPr>
            <p:nvPr/>
          </p:nvSpPr>
          <p:spPr bwMode="auto">
            <a:xfrm>
              <a:off x="521" y="1026"/>
              <a:ext cx="1588" cy="1406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6156325" y="3284538"/>
            <a:ext cx="2593975" cy="1944687"/>
            <a:chOff x="521" y="1026"/>
            <a:chExt cx="1997" cy="1452"/>
          </a:xfrm>
        </p:grpSpPr>
        <p:sp>
          <p:nvSpPr>
            <p:cNvPr id="52253" name="Rectangle 29"/>
            <p:cNvSpPr>
              <a:spLocks noChangeArrowheads="1"/>
            </p:cNvSpPr>
            <p:nvPr/>
          </p:nvSpPr>
          <p:spPr bwMode="auto">
            <a:xfrm>
              <a:off x="612" y="1026"/>
              <a:ext cx="1906" cy="14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ii = 5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statement 1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       </a:t>
              </a:r>
              <a:r>
                <a:rPr lang="en-US" altLang="zh-TW" sz="2400">
                  <a:latin typeface="標楷體"/>
                  <a:ea typeface="標楷體" pitchFamily="65" charset="-120"/>
                </a:rPr>
                <a:t>…</a:t>
              </a:r>
              <a:endParaRPr lang="en-US" altLang="zh-TW" sz="2400">
                <a:ea typeface="標楷體" pitchFamily="65" charset="-120"/>
              </a:endParaRP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statement n</a:t>
              </a:r>
            </a:p>
          </p:txBody>
        </p:sp>
        <p:sp>
          <p:nvSpPr>
            <p:cNvPr id="52254" name="AutoShape 30"/>
            <p:cNvSpPr>
              <a:spLocks noChangeArrowheads="1"/>
            </p:cNvSpPr>
            <p:nvPr/>
          </p:nvSpPr>
          <p:spPr bwMode="auto">
            <a:xfrm>
              <a:off x="521" y="1026"/>
              <a:ext cx="1588" cy="1406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52258" name="AutoShape 34"/>
          <p:cNvSpPr>
            <a:spLocks noChangeArrowheads="1"/>
          </p:cNvSpPr>
          <p:nvPr/>
        </p:nvSpPr>
        <p:spPr bwMode="auto">
          <a:xfrm>
            <a:off x="5076825" y="2854325"/>
            <a:ext cx="1008063" cy="287338"/>
          </a:xfrm>
          <a:prstGeom prst="curvedUpArrow">
            <a:avLst>
              <a:gd name="adj1" fmla="val 70166"/>
              <a:gd name="adj2" fmla="val 140331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59" name="AutoShape 35"/>
          <p:cNvSpPr>
            <a:spLocks noChangeArrowheads="1"/>
          </p:cNvSpPr>
          <p:nvPr/>
        </p:nvSpPr>
        <p:spPr bwMode="auto">
          <a:xfrm>
            <a:off x="5867400" y="2852738"/>
            <a:ext cx="144463" cy="360362"/>
          </a:xfrm>
          <a:prstGeom prst="downArrow">
            <a:avLst>
              <a:gd name="adj1" fmla="val 50000"/>
              <a:gd name="adj2" fmla="val 62362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60" name="AutoShape 36"/>
          <p:cNvSpPr>
            <a:spLocks noChangeArrowheads="1"/>
          </p:cNvSpPr>
          <p:nvPr/>
        </p:nvSpPr>
        <p:spPr bwMode="auto">
          <a:xfrm>
            <a:off x="6948488" y="2852738"/>
            <a:ext cx="144462" cy="360362"/>
          </a:xfrm>
          <a:prstGeom prst="downArrow">
            <a:avLst>
              <a:gd name="adj1" fmla="val 50000"/>
              <a:gd name="adj2" fmla="val 62363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62" name="AutoShape 38"/>
          <p:cNvSpPr>
            <a:spLocks noChangeArrowheads="1"/>
          </p:cNvSpPr>
          <p:nvPr/>
        </p:nvSpPr>
        <p:spPr bwMode="auto">
          <a:xfrm>
            <a:off x="6084888" y="2854325"/>
            <a:ext cx="1008062" cy="287338"/>
          </a:xfrm>
          <a:prstGeom prst="curvedUpArrow">
            <a:avLst>
              <a:gd name="adj1" fmla="val 70166"/>
              <a:gd name="adj2" fmla="val 140331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64" name="AutoShape 40"/>
          <p:cNvSpPr>
            <a:spLocks noChangeArrowheads="1"/>
          </p:cNvSpPr>
          <p:nvPr/>
        </p:nvSpPr>
        <p:spPr bwMode="auto">
          <a:xfrm>
            <a:off x="6948488" y="5229225"/>
            <a:ext cx="144462" cy="360363"/>
          </a:xfrm>
          <a:prstGeom prst="downArrow">
            <a:avLst>
              <a:gd name="adj1" fmla="val 50000"/>
              <a:gd name="adj2" fmla="val 62363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6659563" y="5646738"/>
            <a:ext cx="936625" cy="735012"/>
            <a:chOff x="2835" y="1298"/>
            <a:chExt cx="635" cy="509"/>
          </a:xfrm>
        </p:grpSpPr>
        <p:sp>
          <p:nvSpPr>
            <p:cNvPr id="52266" name="AutoShape 42"/>
            <p:cNvSpPr>
              <a:spLocks noChangeArrowheads="1"/>
            </p:cNvSpPr>
            <p:nvPr/>
          </p:nvSpPr>
          <p:spPr bwMode="auto">
            <a:xfrm>
              <a:off x="2835" y="1298"/>
              <a:ext cx="475" cy="498"/>
            </a:xfrm>
            <a:prstGeom prst="flowChartConnector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2267" name="Rectangle 43"/>
            <p:cNvSpPr>
              <a:spLocks noChangeArrowheads="1"/>
            </p:cNvSpPr>
            <p:nvPr/>
          </p:nvSpPr>
          <p:spPr bwMode="auto">
            <a:xfrm>
              <a:off x="2835" y="1407"/>
              <a:ext cx="635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end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2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2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52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2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2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2" dur="500"/>
                                        <p:tgtEl>
                                          <p:spTgt spid="52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52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52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52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2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2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6" dur="500"/>
                                        <p:tgtEl>
                                          <p:spTgt spid="52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52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52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52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52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43" grpId="0" animBg="1"/>
      <p:bldP spid="52244" grpId="0" animBg="1"/>
      <p:bldP spid="52248" grpId="0" animBg="1"/>
      <p:bldP spid="52248" grpId="1" animBg="1"/>
      <p:bldP spid="52258" grpId="0" animBg="1"/>
      <p:bldP spid="52258" grpId="1" animBg="1"/>
      <p:bldP spid="52259" grpId="0" animBg="1"/>
      <p:bldP spid="52259" grpId="1" animBg="1"/>
      <p:bldP spid="52260" grpId="0" animBg="1"/>
      <p:bldP spid="52262" grpId="0" animBg="1"/>
      <p:bldP spid="52262" grpId="1" animBg="1"/>
      <p:bldP spid="5226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迴圈</a:t>
            </a:r>
            <a:endParaRPr lang="en-US" altLang="zh-TW"/>
          </a:p>
        </p:txBody>
      </p:sp>
      <p:sp>
        <p:nvSpPr>
          <p:cNvPr id="2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2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1F4AB-6A85-49CE-8FFF-05E7379F2D46}" type="slidenum">
              <a:rPr lang="en-US" altLang="zh-TW"/>
              <a:pPr/>
              <a:t>33</a:t>
            </a:fld>
            <a:endParaRPr lang="en-US" altLang="zh-TW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範例</a:t>
            </a:r>
            <a:r>
              <a:rPr lang="en-US" altLang="zh-TW">
                <a:latin typeface="標楷體"/>
                <a:ea typeface="標楷體" pitchFamily="65" charset="-120"/>
              </a:rPr>
              <a:t>—</a:t>
            </a:r>
            <a:r>
              <a:rPr lang="zh-TW" altLang="en-US">
                <a:ea typeface="標楷體" pitchFamily="65" charset="-120"/>
              </a:rPr>
              <a:t>計算某年的第幾天</a:t>
            </a:r>
            <a:r>
              <a:rPr lang="en-US" altLang="zh-TW">
                <a:ea typeface="標楷體" pitchFamily="65" charset="-120"/>
              </a:rPr>
              <a:t>(I)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1638"/>
            <a:ext cx="7772400" cy="604837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None/>
            </a:pPr>
            <a:r>
              <a:rPr lang="zh-TW" altLang="en-US">
                <a:ea typeface="標楷體" pitchFamily="65" charset="-120"/>
              </a:rPr>
              <a:t>輸入某年某月某日，計算出相對於當年的第幾天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971550" y="1628775"/>
            <a:ext cx="7559675" cy="720725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981075" y="2779713"/>
            <a:ext cx="3230563" cy="2665412"/>
            <a:chOff x="618" y="1570"/>
            <a:chExt cx="2035" cy="1679"/>
          </a:xfrm>
        </p:grpSpPr>
        <p:sp>
          <p:nvSpPr>
            <p:cNvPr id="61446" name="Rectangle 6"/>
            <p:cNvSpPr>
              <a:spLocks noChangeArrowheads="1"/>
            </p:cNvSpPr>
            <p:nvPr/>
          </p:nvSpPr>
          <p:spPr bwMode="auto">
            <a:xfrm>
              <a:off x="662" y="1570"/>
              <a:ext cx="1991" cy="1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rgbClr val="00FF00"/>
                </a:buClr>
                <a:buSzPct val="90000"/>
                <a:buFont typeface="Wingdings" pitchFamily="2" charset="2"/>
                <a:buChar char="Ø"/>
              </a:pPr>
              <a:r>
                <a:rPr lang="zh-TW" altLang="en-US">
                  <a:ea typeface="標楷體" pitchFamily="65" charset="-120"/>
                </a:rPr>
                <a:t>西元年能被</a:t>
              </a:r>
              <a:r>
                <a:rPr lang="en-US" altLang="zh-TW">
                  <a:ea typeface="標楷體" pitchFamily="65" charset="-120"/>
                </a:rPr>
                <a:t>400</a:t>
              </a:r>
              <a:r>
                <a:rPr lang="zh-TW" altLang="en-US">
                  <a:ea typeface="標楷體" pitchFamily="65" charset="-120"/>
                </a:rPr>
                <a:t>除盡，便是閏年</a:t>
              </a:r>
            </a:p>
            <a:p>
              <a:pPr marL="342900" indent="-342900">
                <a:spcBef>
                  <a:spcPct val="20000"/>
                </a:spcBef>
                <a:buClr>
                  <a:srgbClr val="00FF00"/>
                </a:buClr>
                <a:buSzPct val="90000"/>
                <a:buFont typeface="Wingdings" pitchFamily="2" charset="2"/>
                <a:buChar char="Ø"/>
              </a:pPr>
              <a:r>
                <a:rPr lang="zh-TW" altLang="en-US">
                  <a:ea typeface="標楷體" pitchFamily="65" charset="-120"/>
                </a:rPr>
                <a:t>西元年能被</a:t>
              </a:r>
              <a:r>
                <a:rPr lang="en-US" altLang="zh-TW">
                  <a:ea typeface="標楷體" pitchFamily="65" charset="-120"/>
                </a:rPr>
                <a:t>100</a:t>
              </a:r>
              <a:r>
                <a:rPr lang="zh-TW" altLang="en-US">
                  <a:ea typeface="標楷體" pitchFamily="65" charset="-120"/>
                </a:rPr>
                <a:t>除盡，但不能被</a:t>
              </a:r>
              <a:r>
                <a:rPr lang="en-US" altLang="zh-TW">
                  <a:ea typeface="標楷體" pitchFamily="65" charset="-120"/>
                </a:rPr>
                <a:t>400</a:t>
              </a:r>
              <a:r>
                <a:rPr lang="zh-TW" altLang="en-US">
                  <a:ea typeface="標楷體" pitchFamily="65" charset="-120"/>
                </a:rPr>
                <a:t>除盡者，不是閏年</a:t>
              </a:r>
            </a:p>
            <a:p>
              <a:pPr marL="342900" indent="-342900">
                <a:spcBef>
                  <a:spcPct val="20000"/>
                </a:spcBef>
                <a:buClr>
                  <a:srgbClr val="00FF00"/>
                </a:buClr>
                <a:buSzPct val="90000"/>
                <a:buFont typeface="Wingdings" pitchFamily="2" charset="2"/>
                <a:buChar char="Ø"/>
              </a:pPr>
              <a:r>
                <a:rPr lang="zh-TW" altLang="en-US">
                  <a:ea typeface="標楷體" pitchFamily="65" charset="-120"/>
                </a:rPr>
                <a:t>西元年能被</a:t>
              </a:r>
              <a:r>
                <a:rPr lang="en-US" altLang="zh-TW">
                  <a:ea typeface="標楷體" pitchFamily="65" charset="-120"/>
                </a:rPr>
                <a:t>4</a:t>
              </a:r>
              <a:r>
                <a:rPr lang="zh-TW" altLang="en-US">
                  <a:ea typeface="標楷體" pitchFamily="65" charset="-120"/>
                </a:rPr>
                <a:t>除盡，但不能被</a:t>
              </a:r>
              <a:r>
                <a:rPr lang="en-US" altLang="zh-TW">
                  <a:ea typeface="標楷體" pitchFamily="65" charset="-120"/>
                </a:rPr>
                <a:t>100</a:t>
              </a:r>
              <a:r>
                <a:rPr lang="zh-TW" altLang="en-US">
                  <a:ea typeface="標楷體" pitchFamily="65" charset="-120"/>
                </a:rPr>
                <a:t>除盡者，是閏年</a:t>
              </a:r>
            </a:p>
            <a:p>
              <a:pPr marL="342900" indent="-342900">
                <a:spcBef>
                  <a:spcPct val="20000"/>
                </a:spcBef>
                <a:buClr>
                  <a:srgbClr val="00FF00"/>
                </a:buClr>
                <a:buSzPct val="90000"/>
                <a:buFont typeface="Wingdings" pitchFamily="2" charset="2"/>
                <a:buChar char="Ø"/>
              </a:pPr>
              <a:r>
                <a:rPr lang="zh-TW" altLang="en-US">
                  <a:ea typeface="標楷體" pitchFamily="65" charset="-120"/>
                </a:rPr>
                <a:t>其它西元年，皆不是閏年</a:t>
              </a:r>
            </a:p>
          </p:txBody>
        </p:sp>
        <p:sp>
          <p:nvSpPr>
            <p:cNvPr id="61447" name="AutoShape 7"/>
            <p:cNvSpPr>
              <a:spLocks noChangeArrowheads="1"/>
            </p:cNvSpPr>
            <p:nvPr/>
          </p:nvSpPr>
          <p:spPr bwMode="auto">
            <a:xfrm>
              <a:off x="618" y="1570"/>
              <a:ext cx="1990" cy="1626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5292725" y="2708275"/>
            <a:ext cx="3232150" cy="3211513"/>
            <a:chOff x="2840" y="1679"/>
            <a:chExt cx="2036" cy="2023"/>
          </a:xfrm>
        </p:grpSpPr>
        <p:sp>
          <p:nvSpPr>
            <p:cNvPr id="61450" name="Rectangle 10"/>
            <p:cNvSpPr>
              <a:spLocks noChangeArrowheads="1"/>
            </p:cNvSpPr>
            <p:nvPr/>
          </p:nvSpPr>
          <p:spPr bwMode="auto">
            <a:xfrm>
              <a:off x="3021" y="1706"/>
              <a:ext cx="1855" cy="1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/>
                <a:t>if mod(year,400) == 0 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/>
                <a:t>   leap_day = 1;           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/>
                <a:t>elseif mod(year,100) == 0 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/>
                <a:t>   leap_day = 0;           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/>
                <a:t>elseif mod(year,4) == 0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/>
                <a:t>   leap_day = 1;           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/>
                <a:t>else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/>
                <a:t>   leap_day = 0;           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/>
                <a:t>end</a:t>
              </a:r>
            </a:p>
            <a:p>
              <a:pPr marL="342900" indent="-342900">
                <a:spcBef>
                  <a:spcPct val="20000"/>
                </a:spcBef>
                <a:buClr>
                  <a:srgbClr val="00FF00"/>
                </a:buClr>
                <a:buSzPct val="90000"/>
                <a:buFont typeface="Wingdings" pitchFamily="2" charset="2"/>
                <a:buNone/>
              </a:pPr>
              <a:endParaRPr lang="en-US" altLang="zh-TW">
                <a:ea typeface="標楷體" pitchFamily="65" charset="-120"/>
              </a:endParaRPr>
            </a:p>
          </p:txBody>
        </p:sp>
        <p:sp>
          <p:nvSpPr>
            <p:cNvPr id="61451" name="AutoShape 11"/>
            <p:cNvSpPr>
              <a:spLocks noChangeArrowheads="1"/>
            </p:cNvSpPr>
            <p:nvPr/>
          </p:nvSpPr>
          <p:spPr bwMode="auto">
            <a:xfrm>
              <a:off x="2840" y="1679"/>
              <a:ext cx="1990" cy="1933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540250" y="2490788"/>
            <a:ext cx="2119313" cy="577850"/>
            <a:chOff x="1727" y="3565"/>
            <a:chExt cx="1335" cy="364"/>
          </a:xfrm>
        </p:grpSpPr>
        <p:sp>
          <p:nvSpPr>
            <p:cNvPr id="61454" name="AutoShape 14"/>
            <p:cNvSpPr>
              <a:spLocks noChangeArrowheads="1"/>
            </p:cNvSpPr>
            <p:nvPr/>
          </p:nvSpPr>
          <p:spPr bwMode="auto">
            <a:xfrm>
              <a:off x="1727" y="3565"/>
              <a:ext cx="1334" cy="319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1455" name="Rectangle 15"/>
            <p:cNvSpPr>
              <a:spLocks noChangeArrowheads="1"/>
            </p:cNvSpPr>
            <p:nvPr/>
          </p:nvSpPr>
          <p:spPr bwMode="auto">
            <a:xfrm>
              <a:off x="1746" y="3612"/>
              <a:ext cx="1316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/>
                <a:t>mod(year,400) = 0</a:t>
              </a:r>
            </a:p>
          </p:txBody>
        </p:sp>
      </p:grpSp>
      <p:sp>
        <p:nvSpPr>
          <p:cNvPr id="61457" name="Oval 17"/>
          <p:cNvSpPr>
            <a:spLocks noChangeArrowheads="1"/>
          </p:cNvSpPr>
          <p:nvPr/>
        </p:nvSpPr>
        <p:spPr bwMode="auto">
          <a:xfrm>
            <a:off x="2339975" y="2781300"/>
            <a:ext cx="1223963" cy="4318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1458" name="Oval 18"/>
          <p:cNvSpPr>
            <a:spLocks noChangeArrowheads="1"/>
          </p:cNvSpPr>
          <p:nvPr/>
        </p:nvSpPr>
        <p:spPr bwMode="auto">
          <a:xfrm>
            <a:off x="2339975" y="3357563"/>
            <a:ext cx="1223963" cy="4318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1459" name="Oval 19"/>
          <p:cNvSpPr>
            <a:spLocks noChangeArrowheads="1"/>
          </p:cNvSpPr>
          <p:nvPr/>
        </p:nvSpPr>
        <p:spPr bwMode="auto">
          <a:xfrm>
            <a:off x="2357422" y="4000504"/>
            <a:ext cx="1008063" cy="4318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1461" name="AutoShape 21"/>
          <p:cNvSpPr>
            <a:spLocks noChangeArrowheads="1"/>
          </p:cNvSpPr>
          <p:nvPr/>
        </p:nvSpPr>
        <p:spPr bwMode="auto">
          <a:xfrm rot="-635211">
            <a:off x="3498850" y="2779713"/>
            <a:ext cx="1008063" cy="214312"/>
          </a:xfrm>
          <a:prstGeom prst="notchedRightArrow">
            <a:avLst>
              <a:gd name="adj1" fmla="val 50000"/>
              <a:gd name="adj2" fmla="val 117593"/>
            </a:avLst>
          </a:prstGeom>
          <a:solidFill>
            <a:srgbClr val="69FDE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1462" name="AutoShape 22"/>
          <p:cNvSpPr>
            <a:spLocks noChangeArrowheads="1"/>
          </p:cNvSpPr>
          <p:nvPr/>
        </p:nvSpPr>
        <p:spPr bwMode="auto">
          <a:xfrm rot="-635211">
            <a:off x="3492500" y="3359150"/>
            <a:ext cx="1008063" cy="214313"/>
          </a:xfrm>
          <a:prstGeom prst="notchedRightArrow">
            <a:avLst>
              <a:gd name="adj1" fmla="val 50000"/>
              <a:gd name="adj2" fmla="val 117592"/>
            </a:avLst>
          </a:prstGeom>
          <a:solidFill>
            <a:srgbClr val="69FDE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4540250" y="3068638"/>
            <a:ext cx="2119313" cy="577850"/>
            <a:chOff x="1727" y="3565"/>
            <a:chExt cx="1335" cy="364"/>
          </a:xfrm>
        </p:grpSpPr>
        <p:sp>
          <p:nvSpPr>
            <p:cNvPr id="61464" name="AutoShape 24"/>
            <p:cNvSpPr>
              <a:spLocks noChangeArrowheads="1"/>
            </p:cNvSpPr>
            <p:nvPr/>
          </p:nvSpPr>
          <p:spPr bwMode="auto">
            <a:xfrm>
              <a:off x="1727" y="3565"/>
              <a:ext cx="1334" cy="319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1465" name="Rectangle 25"/>
            <p:cNvSpPr>
              <a:spLocks noChangeArrowheads="1"/>
            </p:cNvSpPr>
            <p:nvPr/>
          </p:nvSpPr>
          <p:spPr bwMode="auto">
            <a:xfrm>
              <a:off x="1746" y="3612"/>
              <a:ext cx="1316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/>
                <a:t>mod(year,100) = 0</a:t>
              </a:r>
            </a:p>
          </p:txBody>
        </p:sp>
      </p:grpSp>
      <p:sp>
        <p:nvSpPr>
          <p:cNvPr id="61466" name="AutoShape 26"/>
          <p:cNvSpPr>
            <a:spLocks noChangeArrowheads="1"/>
          </p:cNvSpPr>
          <p:nvPr/>
        </p:nvSpPr>
        <p:spPr bwMode="auto">
          <a:xfrm rot="-635211">
            <a:off x="3368662" y="3948407"/>
            <a:ext cx="1008062" cy="214313"/>
          </a:xfrm>
          <a:prstGeom prst="notchedRightArrow">
            <a:avLst>
              <a:gd name="adj1" fmla="val 50000"/>
              <a:gd name="adj2" fmla="val 117592"/>
            </a:avLst>
          </a:prstGeom>
          <a:solidFill>
            <a:srgbClr val="69FDE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4572000" y="3643314"/>
            <a:ext cx="1889344" cy="569913"/>
            <a:chOff x="1727" y="3565"/>
            <a:chExt cx="1378" cy="359"/>
          </a:xfrm>
        </p:grpSpPr>
        <p:sp>
          <p:nvSpPr>
            <p:cNvPr id="61468" name="AutoShape 28"/>
            <p:cNvSpPr>
              <a:spLocks noChangeArrowheads="1"/>
            </p:cNvSpPr>
            <p:nvPr/>
          </p:nvSpPr>
          <p:spPr bwMode="auto">
            <a:xfrm>
              <a:off x="1727" y="3565"/>
              <a:ext cx="1334" cy="319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1469" name="Rectangle 29"/>
            <p:cNvSpPr>
              <a:spLocks noChangeArrowheads="1"/>
            </p:cNvSpPr>
            <p:nvPr/>
          </p:nvSpPr>
          <p:spPr bwMode="auto">
            <a:xfrm>
              <a:off x="1789" y="3607"/>
              <a:ext cx="1316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dirty="0"/>
                <a:t>mod(year,4) = 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1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1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1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1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61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61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61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61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61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61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7" grpId="0" animBg="1"/>
      <p:bldP spid="61457" grpId="1" animBg="1"/>
      <p:bldP spid="61458" grpId="0" animBg="1"/>
      <p:bldP spid="61458" grpId="1" animBg="1"/>
      <p:bldP spid="61459" grpId="0" animBg="1"/>
      <p:bldP spid="61459" grpId="1" animBg="1"/>
      <p:bldP spid="61461" grpId="0" animBg="1"/>
      <p:bldP spid="61461" grpId="1" animBg="1"/>
      <p:bldP spid="61462" grpId="0" animBg="1"/>
      <p:bldP spid="61462" grpId="1" animBg="1"/>
      <p:bldP spid="61466" grpId="0" animBg="1"/>
      <p:bldP spid="61466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迴圈</a:t>
            </a:r>
            <a:endParaRPr lang="en-US" altLang="zh-TW"/>
          </a:p>
        </p:txBody>
      </p:sp>
      <p:sp>
        <p:nvSpPr>
          <p:cNvPr id="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2DC3-D2E4-4E02-9E10-EF54EA44E111}" type="slidenum">
              <a:rPr lang="en-US" altLang="zh-TW"/>
              <a:pPr/>
              <a:t>34</a:t>
            </a:fld>
            <a:endParaRPr lang="en-US" altLang="zh-TW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範例</a:t>
            </a:r>
            <a:r>
              <a:rPr lang="en-US" altLang="zh-TW">
                <a:latin typeface="標楷體"/>
                <a:ea typeface="標楷體" pitchFamily="65" charset="-120"/>
              </a:rPr>
              <a:t>—</a:t>
            </a:r>
            <a:r>
              <a:rPr lang="zh-TW" altLang="en-US">
                <a:ea typeface="標楷體" pitchFamily="65" charset="-120"/>
              </a:rPr>
              <a:t>計算某年的第幾天</a:t>
            </a:r>
            <a:r>
              <a:rPr lang="en-US" altLang="zh-TW">
                <a:ea typeface="標楷體" pitchFamily="65" charset="-120"/>
              </a:rPr>
              <a:t>(II)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414463" y="1700213"/>
            <a:ext cx="6686550" cy="4537075"/>
            <a:chOff x="891" y="1071"/>
            <a:chExt cx="4212" cy="2858"/>
          </a:xfrm>
        </p:grpSpPr>
        <p:sp>
          <p:nvSpPr>
            <p:cNvPr id="63493" name="Rectangle 5"/>
            <p:cNvSpPr>
              <a:spLocks noChangeArrowheads="1"/>
            </p:cNvSpPr>
            <p:nvPr/>
          </p:nvSpPr>
          <p:spPr bwMode="auto">
            <a:xfrm>
              <a:off x="1086" y="1109"/>
              <a:ext cx="3926" cy="28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000"/>
                <a:t>day_of_year = day;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000">
                  <a:solidFill>
                    <a:srgbClr val="0000FF"/>
                  </a:solidFill>
                </a:rPr>
                <a:t>for</a:t>
              </a:r>
              <a:r>
                <a:rPr lang="en-US" altLang="zh-TW" sz="2000"/>
                <a:t> ii = 1:month-1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000"/>
                <a:t>   </a:t>
              </a:r>
              <a:r>
                <a:rPr lang="en-US" altLang="zh-TW" sz="2000">
                  <a:solidFill>
                    <a:srgbClr val="009900"/>
                  </a:solidFill>
                </a:rPr>
                <a:t>% Add days in months from January to last month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000"/>
                <a:t>   </a:t>
              </a:r>
              <a:r>
                <a:rPr lang="en-US" altLang="zh-TW" sz="2000">
                  <a:solidFill>
                    <a:srgbClr val="0000FF"/>
                  </a:solidFill>
                </a:rPr>
                <a:t>switch</a:t>
              </a:r>
              <a:r>
                <a:rPr lang="en-US" altLang="zh-TW" sz="2000"/>
                <a:t> (ii)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000"/>
                <a:t>   </a:t>
              </a:r>
              <a:r>
                <a:rPr lang="en-US" altLang="zh-TW" sz="2000">
                  <a:solidFill>
                    <a:srgbClr val="0000FF"/>
                  </a:solidFill>
                </a:rPr>
                <a:t>case</a:t>
              </a:r>
              <a:r>
                <a:rPr lang="en-US" altLang="zh-TW" sz="2000"/>
                <a:t> {1,3,5,7,8,10,12},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000"/>
                <a:t>      day_of_year = day_of_year + 31;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000"/>
                <a:t>   </a:t>
              </a:r>
              <a:r>
                <a:rPr lang="en-US" altLang="zh-TW" sz="2000">
                  <a:solidFill>
                    <a:srgbClr val="0000FF"/>
                  </a:solidFill>
                </a:rPr>
                <a:t>case</a:t>
              </a:r>
              <a:r>
                <a:rPr lang="en-US" altLang="zh-TW" sz="2000"/>
                <a:t> {4,6,9,11},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000"/>
                <a:t>      day_of_year = day_of_year + 30;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000"/>
                <a:t>   </a:t>
              </a:r>
              <a:r>
                <a:rPr lang="en-US" altLang="zh-TW" sz="2000">
                  <a:solidFill>
                    <a:srgbClr val="0000FF"/>
                  </a:solidFill>
                </a:rPr>
                <a:t>case</a:t>
              </a:r>
              <a:r>
                <a:rPr lang="en-US" altLang="zh-TW" sz="2000"/>
                <a:t> 2,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000"/>
                <a:t>      day_of_year = day_of_year + 28 + leap_day;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000"/>
                <a:t>   </a:t>
              </a:r>
              <a:r>
                <a:rPr lang="en-US" altLang="zh-TW" sz="2000">
                  <a:solidFill>
                    <a:srgbClr val="0000FF"/>
                  </a:solidFill>
                </a:rPr>
                <a:t>end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000">
                  <a:solidFill>
                    <a:srgbClr val="0000FF"/>
                  </a:solidFill>
                </a:rPr>
                <a:t>end</a:t>
              </a:r>
            </a:p>
            <a:p>
              <a:pPr marL="342900" indent="-342900">
                <a:spcBef>
                  <a:spcPct val="20000"/>
                </a:spcBef>
                <a:buClr>
                  <a:srgbClr val="00FF00"/>
                </a:buClr>
                <a:buSzPct val="90000"/>
                <a:buFont typeface="Wingdings" pitchFamily="2" charset="2"/>
                <a:buNone/>
              </a:pPr>
              <a:endParaRPr lang="en-US" altLang="zh-TW" sz="2000">
                <a:ea typeface="標楷體" pitchFamily="65" charset="-120"/>
              </a:endParaRPr>
            </a:p>
          </p:txBody>
        </p:sp>
        <p:sp>
          <p:nvSpPr>
            <p:cNvPr id="63494" name="AutoShape 6"/>
            <p:cNvSpPr>
              <a:spLocks noChangeArrowheads="1"/>
            </p:cNvSpPr>
            <p:nvPr/>
          </p:nvSpPr>
          <p:spPr bwMode="auto">
            <a:xfrm>
              <a:off x="891" y="1071"/>
              <a:ext cx="4212" cy="2858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迴圈</a:t>
            </a:r>
            <a:endParaRPr lang="en-US" altLang="zh-TW"/>
          </a:p>
        </p:txBody>
      </p:sp>
      <p:sp>
        <p:nvSpPr>
          <p:cNvPr id="22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2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03A8D-DF33-401E-A978-9A70F121BC4A}" type="slidenum">
              <a:rPr lang="en-US" altLang="zh-TW"/>
              <a:pPr/>
              <a:t>35</a:t>
            </a:fld>
            <a:endParaRPr lang="en-US" altLang="zh-TW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預先分配陣列與向量化陣列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716463" y="1557338"/>
            <a:ext cx="4319587" cy="2303462"/>
            <a:chOff x="2971" y="1026"/>
            <a:chExt cx="2721" cy="1679"/>
          </a:xfrm>
        </p:grpSpPr>
        <p:sp>
          <p:nvSpPr>
            <p:cNvPr id="65541" name="Rectangle 5"/>
            <p:cNvSpPr>
              <a:spLocks noChangeArrowheads="1"/>
            </p:cNvSpPr>
            <p:nvPr/>
          </p:nvSpPr>
          <p:spPr bwMode="auto">
            <a:xfrm>
              <a:off x="3012" y="1048"/>
              <a:ext cx="2664" cy="16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000"/>
                <a:t>n = 20000;  </a:t>
              </a:r>
              <a:r>
                <a:rPr lang="en-US" altLang="zh-TW" sz="2000">
                  <a:solidFill>
                    <a:srgbClr val="009900"/>
                  </a:solidFill>
                </a:rPr>
                <a:t>tic</a:t>
              </a:r>
              <a:r>
                <a:rPr lang="en-US" altLang="zh-TW" sz="2000"/>
                <a:t>;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000">
                  <a:solidFill>
                    <a:schemeClr val="accent2"/>
                  </a:solidFill>
                </a:rPr>
                <a:t>square = zeros(1,n);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000"/>
                <a:t>for ii = 1:n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000"/>
                <a:t>    square(ii) = ii^2;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000"/>
                <a:t>end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000"/>
                <a:t>fprintf('Total cpu time = %g \n', </a:t>
              </a:r>
              <a:r>
                <a:rPr lang="en-US" altLang="zh-TW" sz="2000">
                  <a:solidFill>
                    <a:srgbClr val="009900"/>
                  </a:solidFill>
                </a:rPr>
                <a:t>toc</a:t>
              </a:r>
              <a:r>
                <a:rPr lang="en-US" altLang="zh-TW" sz="2000"/>
                <a:t>);</a:t>
              </a:r>
            </a:p>
            <a:p>
              <a:pPr marL="342900" indent="-342900">
                <a:spcBef>
                  <a:spcPct val="20000"/>
                </a:spcBef>
                <a:buClr>
                  <a:srgbClr val="00FF00"/>
                </a:buClr>
                <a:buSzPct val="90000"/>
                <a:buFont typeface="Wingdings" pitchFamily="2" charset="2"/>
                <a:buNone/>
              </a:pPr>
              <a:endParaRPr lang="en-US" altLang="zh-TW" sz="2000">
                <a:ea typeface="標楷體" pitchFamily="65" charset="-120"/>
              </a:endParaRPr>
            </a:p>
          </p:txBody>
        </p:sp>
        <p:sp>
          <p:nvSpPr>
            <p:cNvPr id="65542" name="AutoShape 6"/>
            <p:cNvSpPr>
              <a:spLocks noChangeArrowheads="1"/>
            </p:cNvSpPr>
            <p:nvPr/>
          </p:nvSpPr>
          <p:spPr bwMode="auto">
            <a:xfrm>
              <a:off x="2971" y="1026"/>
              <a:ext cx="2721" cy="1679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7338"/>
            <a:ext cx="4248150" cy="1943100"/>
            <a:chOff x="2971" y="1026"/>
            <a:chExt cx="2721" cy="1679"/>
          </a:xfrm>
        </p:grpSpPr>
        <p:sp>
          <p:nvSpPr>
            <p:cNvPr id="65546" name="Rectangle 10"/>
            <p:cNvSpPr>
              <a:spLocks noChangeArrowheads="1"/>
            </p:cNvSpPr>
            <p:nvPr/>
          </p:nvSpPr>
          <p:spPr bwMode="auto">
            <a:xfrm>
              <a:off x="3012" y="1048"/>
              <a:ext cx="2664" cy="16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000"/>
                <a:t>n = 20000;  </a:t>
              </a:r>
              <a:r>
                <a:rPr lang="en-US" altLang="zh-TW" sz="2000">
                  <a:solidFill>
                    <a:srgbClr val="009900"/>
                  </a:solidFill>
                </a:rPr>
                <a:t>tic</a:t>
              </a:r>
              <a:r>
                <a:rPr lang="en-US" altLang="zh-TW" sz="2000"/>
                <a:t>;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000"/>
                <a:t>for ii = 1:n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000"/>
                <a:t>    square(ii) = ii^2;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000"/>
                <a:t>end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000"/>
                <a:t>fprintf('Total cpu time = %g \n', </a:t>
              </a:r>
              <a:r>
                <a:rPr lang="en-US" altLang="zh-TW" sz="2000">
                  <a:solidFill>
                    <a:srgbClr val="009900"/>
                  </a:solidFill>
                </a:rPr>
                <a:t>toc</a:t>
              </a:r>
              <a:r>
                <a:rPr lang="en-US" altLang="zh-TW" sz="2000"/>
                <a:t>);</a:t>
              </a:r>
            </a:p>
            <a:p>
              <a:pPr marL="342900" indent="-342900">
                <a:spcBef>
                  <a:spcPct val="20000"/>
                </a:spcBef>
                <a:buClr>
                  <a:srgbClr val="00FF00"/>
                </a:buClr>
                <a:buSzPct val="90000"/>
                <a:buFont typeface="Wingdings" pitchFamily="2" charset="2"/>
                <a:buNone/>
              </a:pPr>
              <a:endParaRPr lang="en-US" altLang="zh-TW" sz="2000">
                <a:ea typeface="標楷體" pitchFamily="65" charset="-120"/>
              </a:endParaRPr>
            </a:p>
          </p:txBody>
        </p:sp>
        <p:sp>
          <p:nvSpPr>
            <p:cNvPr id="65547" name="AutoShape 11"/>
            <p:cNvSpPr>
              <a:spLocks noChangeArrowheads="1"/>
            </p:cNvSpPr>
            <p:nvPr/>
          </p:nvSpPr>
          <p:spPr bwMode="auto">
            <a:xfrm>
              <a:off x="2971" y="1026"/>
              <a:ext cx="2721" cy="1679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755650" y="3789363"/>
            <a:ext cx="3194050" cy="836612"/>
            <a:chOff x="476" y="2886"/>
            <a:chExt cx="2012" cy="527"/>
          </a:xfrm>
        </p:grpSpPr>
        <p:sp>
          <p:nvSpPr>
            <p:cNvPr id="65558" name="AutoShape 22"/>
            <p:cNvSpPr>
              <a:spLocks noChangeArrowheads="1"/>
            </p:cNvSpPr>
            <p:nvPr/>
          </p:nvSpPr>
          <p:spPr bwMode="auto">
            <a:xfrm>
              <a:off x="476" y="2886"/>
              <a:ext cx="1995" cy="527"/>
            </a:xfrm>
            <a:prstGeom prst="cloudCallout">
              <a:avLst>
                <a:gd name="adj1" fmla="val 6491"/>
                <a:gd name="adj2" fmla="val -98199"/>
              </a:avLst>
            </a:prstGeom>
            <a:solidFill>
              <a:srgbClr val="69FDEB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TW" altLang="zh-TW"/>
            </a:p>
          </p:txBody>
        </p:sp>
        <p:sp>
          <p:nvSpPr>
            <p:cNvPr id="65554" name="Rectangle 18"/>
            <p:cNvSpPr>
              <a:spLocks noChangeArrowheads="1"/>
            </p:cNvSpPr>
            <p:nvPr/>
          </p:nvSpPr>
          <p:spPr bwMode="auto">
            <a:xfrm>
              <a:off x="566" y="3022"/>
              <a:ext cx="1922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000"/>
                <a:t>Total cpu time = </a:t>
              </a:r>
              <a:r>
                <a:rPr lang="en-US" altLang="zh-TW" sz="2000">
                  <a:solidFill>
                    <a:schemeClr val="accent2"/>
                  </a:solidFill>
                </a:rPr>
                <a:t>1.60449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endParaRPr lang="en-US" altLang="zh-TW"/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5148263" y="4149725"/>
            <a:ext cx="3527425" cy="936625"/>
            <a:chOff x="3243" y="2976"/>
            <a:chExt cx="2222" cy="590"/>
          </a:xfrm>
        </p:grpSpPr>
        <p:sp>
          <p:nvSpPr>
            <p:cNvPr id="65561" name="AutoShape 25"/>
            <p:cNvSpPr>
              <a:spLocks noChangeArrowheads="1"/>
            </p:cNvSpPr>
            <p:nvPr/>
          </p:nvSpPr>
          <p:spPr bwMode="auto">
            <a:xfrm>
              <a:off x="3243" y="2976"/>
              <a:ext cx="2222" cy="590"/>
            </a:xfrm>
            <a:prstGeom prst="cloudCallout">
              <a:avLst>
                <a:gd name="adj1" fmla="val 5940"/>
                <a:gd name="adj2" fmla="val -92713"/>
              </a:avLst>
            </a:prstGeom>
            <a:solidFill>
              <a:srgbClr val="69FDEB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TW" altLang="zh-TW"/>
            </a:p>
          </p:txBody>
        </p:sp>
        <p:sp>
          <p:nvSpPr>
            <p:cNvPr id="65557" name="Rectangle 21"/>
            <p:cNvSpPr>
              <a:spLocks noChangeArrowheads="1"/>
            </p:cNvSpPr>
            <p:nvPr/>
          </p:nvSpPr>
          <p:spPr bwMode="auto">
            <a:xfrm>
              <a:off x="3319" y="3113"/>
              <a:ext cx="2146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000"/>
                <a:t>Total cpu time = </a:t>
              </a:r>
              <a:r>
                <a:rPr lang="en-US" altLang="zh-TW" sz="2000">
                  <a:solidFill>
                    <a:schemeClr val="accent2"/>
                  </a:solidFill>
                </a:rPr>
                <a:t>0.00066042</a:t>
              </a:r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395288" y="4724400"/>
            <a:ext cx="4248150" cy="1584325"/>
            <a:chOff x="2971" y="1026"/>
            <a:chExt cx="2721" cy="1679"/>
          </a:xfrm>
        </p:grpSpPr>
        <p:sp>
          <p:nvSpPr>
            <p:cNvPr id="65564" name="Rectangle 28"/>
            <p:cNvSpPr>
              <a:spLocks noChangeArrowheads="1"/>
            </p:cNvSpPr>
            <p:nvPr/>
          </p:nvSpPr>
          <p:spPr bwMode="auto">
            <a:xfrm>
              <a:off x="3012" y="1048"/>
              <a:ext cx="2664" cy="16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000"/>
                <a:t>n = 20000;  </a:t>
              </a:r>
              <a:r>
                <a:rPr lang="en-US" altLang="zh-TW" sz="2000">
                  <a:solidFill>
                    <a:srgbClr val="009900"/>
                  </a:solidFill>
                </a:rPr>
                <a:t>tic</a:t>
              </a:r>
              <a:r>
                <a:rPr lang="en-US" altLang="zh-TW" sz="2000"/>
                <a:t>;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000"/>
                <a:t>ii = 1:n;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000"/>
                <a:t>square = ii.^2;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000"/>
                <a:t>fprintf('Total cpu time = %g \n', </a:t>
              </a:r>
              <a:r>
                <a:rPr lang="en-US" altLang="zh-TW" sz="2000">
                  <a:solidFill>
                    <a:srgbClr val="009900"/>
                  </a:solidFill>
                </a:rPr>
                <a:t>toc</a:t>
              </a:r>
              <a:r>
                <a:rPr lang="en-US" altLang="zh-TW" sz="2000"/>
                <a:t>);</a:t>
              </a:r>
            </a:p>
            <a:p>
              <a:pPr marL="342900" indent="-342900">
                <a:spcBef>
                  <a:spcPct val="20000"/>
                </a:spcBef>
                <a:buClr>
                  <a:srgbClr val="00FF00"/>
                </a:buClr>
                <a:buSzPct val="90000"/>
                <a:buFont typeface="Wingdings" pitchFamily="2" charset="2"/>
                <a:buNone/>
              </a:pPr>
              <a:endParaRPr lang="en-US" altLang="zh-TW" sz="2000">
                <a:ea typeface="標楷體" pitchFamily="65" charset="-120"/>
              </a:endParaRPr>
            </a:p>
          </p:txBody>
        </p:sp>
        <p:sp>
          <p:nvSpPr>
            <p:cNvPr id="65565" name="AutoShape 29"/>
            <p:cNvSpPr>
              <a:spLocks noChangeArrowheads="1"/>
            </p:cNvSpPr>
            <p:nvPr/>
          </p:nvSpPr>
          <p:spPr bwMode="auto">
            <a:xfrm>
              <a:off x="2971" y="1026"/>
              <a:ext cx="2721" cy="1679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5003800" y="5229225"/>
            <a:ext cx="3671888" cy="936625"/>
            <a:chOff x="3152" y="3294"/>
            <a:chExt cx="2313" cy="590"/>
          </a:xfrm>
        </p:grpSpPr>
        <p:sp>
          <p:nvSpPr>
            <p:cNvPr id="65567" name="AutoShape 31"/>
            <p:cNvSpPr>
              <a:spLocks noChangeArrowheads="1"/>
            </p:cNvSpPr>
            <p:nvPr/>
          </p:nvSpPr>
          <p:spPr bwMode="auto">
            <a:xfrm>
              <a:off x="3152" y="3294"/>
              <a:ext cx="2313" cy="590"/>
            </a:xfrm>
            <a:prstGeom prst="cloudCallout">
              <a:avLst>
                <a:gd name="adj1" fmla="val -61412"/>
                <a:gd name="adj2" fmla="val 40338"/>
              </a:avLst>
            </a:prstGeom>
            <a:solidFill>
              <a:srgbClr val="69FDEB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TW" altLang="zh-TW"/>
            </a:p>
          </p:txBody>
        </p:sp>
        <p:sp>
          <p:nvSpPr>
            <p:cNvPr id="65568" name="Rectangle 32"/>
            <p:cNvSpPr>
              <a:spLocks noChangeArrowheads="1"/>
            </p:cNvSpPr>
            <p:nvPr/>
          </p:nvSpPr>
          <p:spPr bwMode="auto">
            <a:xfrm>
              <a:off x="3288" y="3431"/>
              <a:ext cx="2146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altLang="zh-TW" sz="2000"/>
                <a:t>Total cpu time = </a:t>
              </a:r>
              <a:r>
                <a:rPr lang="en-US" altLang="zh-TW" sz="2000">
                  <a:solidFill>
                    <a:schemeClr val="accent2"/>
                  </a:solidFill>
                </a:rPr>
                <a:t>0.00034393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使用者定義函式</a:t>
            </a:r>
            <a:endParaRPr lang="en-US" altLang="zh-TW"/>
          </a:p>
        </p:txBody>
      </p:sp>
      <p:sp>
        <p:nvSpPr>
          <p:cNvPr id="2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2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49AA2-51BC-48F6-B293-83D46FB86C18}" type="slidenum">
              <a:rPr lang="en-US" altLang="zh-TW"/>
              <a:pPr/>
              <a:t>36</a:t>
            </a:fld>
            <a:endParaRPr lang="en-US" altLang="zh-TW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4.1 </a:t>
            </a:r>
            <a:r>
              <a:rPr lang="en-US" altLang="zh-TW" dirty="0"/>
              <a:t>MATLAB</a:t>
            </a:r>
            <a:r>
              <a:rPr lang="zh-TW" altLang="en-US" dirty="0">
                <a:ea typeface="標楷體" pitchFamily="65" charset="-120"/>
              </a:rPr>
              <a:t>函式介紹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1188" y="2279648"/>
            <a:ext cx="7345362" cy="935038"/>
            <a:chOff x="476" y="1117"/>
            <a:chExt cx="1724" cy="861"/>
          </a:xfrm>
        </p:grpSpPr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477" y="1117"/>
              <a:ext cx="1723" cy="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zh-TW" sz="2200">
                  <a:solidFill>
                    <a:srgbClr val="0000FF"/>
                  </a:solidFill>
                </a:rPr>
                <a:t>function</a:t>
              </a:r>
              <a:r>
                <a:rPr lang="en-US" altLang="zh-TW" sz="2200"/>
                <a:t> [out1, out2, ...] = </a:t>
              </a:r>
              <a:r>
                <a:rPr lang="en-US" altLang="zh-TW" sz="2200">
                  <a:solidFill>
                    <a:srgbClr val="FF3300"/>
                  </a:solidFill>
                </a:rPr>
                <a:t>funname</a:t>
              </a:r>
              <a:r>
                <a:rPr lang="en-US" altLang="zh-TW" sz="2200"/>
                <a:t>(in1, in2, ...)</a:t>
              </a:r>
              <a:r>
                <a:rPr lang="en-US" altLang="zh-TW" sz="2800"/>
                <a:t>    </a:t>
              </a:r>
              <a:r>
                <a:rPr lang="en-US" altLang="zh-TW" sz="2200"/>
                <a:t>statements </a:t>
              </a:r>
              <a:endParaRPr lang="en-US" altLang="zh-TW" sz="2200">
                <a:solidFill>
                  <a:srgbClr val="0000FF"/>
                </a:solidFill>
              </a:endParaRPr>
            </a:p>
          </p:txBody>
        </p:sp>
        <p:sp>
          <p:nvSpPr>
            <p:cNvPr id="14342" name="AutoShape 6"/>
            <p:cNvSpPr>
              <a:spLocks noChangeArrowheads="1"/>
            </p:cNvSpPr>
            <p:nvPr/>
          </p:nvSpPr>
          <p:spPr bwMode="auto">
            <a:xfrm>
              <a:off x="476" y="1117"/>
              <a:ext cx="1678" cy="816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928794" y="3500438"/>
            <a:ext cx="1368425" cy="503237"/>
            <a:chOff x="2426" y="1026"/>
            <a:chExt cx="1361" cy="336"/>
          </a:xfrm>
        </p:grpSpPr>
        <p:sp>
          <p:nvSpPr>
            <p:cNvPr id="14344" name="AutoShape 8"/>
            <p:cNvSpPr>
              <a:spLocks noChangeArrowheads="1"/>
            </p:cNvSpPr>
            <p:nvPr/>
          </p:nvSpPr>
          <p:spPr bwMode="auto">
            <a:xfrm>
              <a:off x="2426" y="1058"/>
              <a:ext cx="1291" cy="25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2426" y="1026"/>
              <a:ext cx="1361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zh-TW" altLang="en-US" sz="2200">
                  <a:ea typeface="標楷體" pitchFamily="65" charset="-120"/>
                </a:rPr>
                <a:t>輸出引數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428992" y="3500438"/>
            <a:ext cx="1439862" cy="503237"/>
            <a:chOff x="2426" y="1026"/>
            <a:chExt cx="1361" cy="336"/>
          </a:xfrm>
        </p:grpSpPr>
        <p:sp>
          <p:nvSpPr>
            <p:cNvPr id="14347" name="AutoShape 11"/>
            <p:cNvSpPr>
              <a:spLocks noChangeArrowheads="1"/>
            </p:cNvSpPr>
            <p:nvPr/>
          </p:nvSpPr>
          <p:spPr bwMode="auto">
            <a:xfrm>
              <a:off x="2426" y="1058"/>
              <a:ext cx="1291" cy="25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2426" y="1026"/>
              <a:ext cx="1361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zh-TW" altLang="en-US" sz="2200">
                  <a:ea typeface="標楷體" pitchFamily="65" charset="-120"/>
                </a:rPr>
                <a:t>函式名稱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4929190" y="3500438"/>
            <a:ext cx="1368425" cy="503237"/>
            <a:chOff x="2426" y="1026"/>
            <a:chExt cx="1361" cy="336"/>
          </a:xfrm>
        </p:grpSpPr>
        <p:sp>
          <p:nvSpPr>
            <p:cNvPr id="14350" name="AutoShape 14"/>
            <p:cNvSpPr>
              <a:spLocks noChangeArrowheads="1"/>
            </p:cNvSpPr>
            <p:nvPr/>
          </p:nvSpPr>
          <p:spPr bwMode="auto">
            <a:xfrm>
              <a:off x="2426" y="1058"/>
              <a:ext cx="1291" cy="25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51" name="Rectangle 15"/>
            <p:cNvSpPr>
              <a:spLocks noChangeArrowheads="1"/>
            </p:cNvSpPr>
            <p:nvPr/>
          </p:nvSpPr>
          <p:spPr bwMode="auto">
            <a:xfrm>
              <a:off x="2426" y="1026"/>
              <a:ext cx="1361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zh-TW" altLang="en-US" sz="2200">
                  <a:ea typeface="標楷體" pitchFamily="65" charset="-120"/>
                </a:rPr>
                <a:t>輸入引數</a:t>
              </a:r>
            </a:p>
          </p:txBody>
        </p:sp>
      </p:grpSp>
      <p:sp>
        <p:nvSpPr>
          <p:cNvPr id="14352" name="Oval 16"/>
          <p:cNvSpPr>
            <a:spLocks noChangeArrowheads="1"/>
          </p:cNvSpPr>
          <p:nvPr/>
        </p:nvSpPr>
        <p:spPr bwMode="auto">
          <a:xfrm>
            <a:off x="1571604" y="2349500"/>
            <a:ext cx="2087562" cy="503238"/>
          </a:xfrm>
          <a:prstGeom prst="ellips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353" name="Oval 17"/>
          <p:cNvSpPr>
            <a:spLocks noChangeArrowheads="1"/>
          </p:cNvSpPr>
          <p:nvPr/>
        </p:nvSpPr>
        <p:spPr bwMode="auto">
          <a:xfrm>
            <a:off x="4429124" y="2349500"/>
            <a:ext cx="1728788" cy="503238"/>
          </a:xfrm>
          <a:prstGeom prst="ellips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356" name="AutoShape 20"/>
          <p:cNvSpPr>
            <a:spLocks noChangeArrowheads="1"/>
          </p:cNvSpPr>
          <p:nvPr/>
        </p:nvSpPr>
        <p:spPr bwMode="auto">
          <a:xfrm>
            <a:off x="2500298" y="2924175"/>
            <a:ext cx="144462" cy="576263"/>
          </a:xfrm>
          <a:prstGeom prst="upArrow">
            <a:avLst>
              <a:gd name="adj1" fmla="val 50000"/>
              <a:gd name="adj2" fmla="val 99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14357" name="AutoShape 21"/>
          <p:cNvSpPr>
            <a:spLocks noChangeArrowheads="1"/>
          </p:cNvSpPr>
          <p:nvPr/>
        </p:nvSpPr>
        <p:spPr bwMode="auto">
          <a:xfrm>
            <a:off x="5429256" y="2924175"/>
            <a:ext cx="144462" cy="576263"/>
          </a:xfrm>
          <a:prstGeom prst="upArrow">
            <a:avLst>
              <a:gd name="adj1" fmla="val 50000"/>
              <a:gd name="adj2" fmla="val 99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zh-TW" altLang="en-US"/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2714612" y="4214812"/>
            <a:ext cx="2520950" cy="1230313"/>
            <a:chOff x="2381" y="2247"/>
            <a:chExt cx="1588" cy="775"/>
          </a:xfrm>
        </p:grpSpPr>
        <p:sp>
          <p:nvSpPr>
            <p:cNvPr id="14362" name="Rectangle 26"/>
            <p:cNvSpPr>
              <a:spLocks noChangeArrowheads="1"/>
            </p:cNvSpPr>
            <p:nvPr/>
          </p:nvSpPr>
          <p:spPr bwMode="auto">
            <a:xfrm>
              <a:off x="2517" y="2342"/>
              <a:ext cx="1361" cy="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zh-TW" altLang="en-US" sz="2200" dirty="0">
                  <a:ea typeface="標楷體" pitchFamily="65" charset="-120"/>
                </a:rPr>
                <a:t>儲存之檔案名稱須與函式名稱一樣</a:t>
              </a:r>
            </a:p>
          </p:txBody>
        </p:sp>
        <p:sp>
          <p:nvSpPr>
            <p:cNvPr id="14363" name="AutoShape 27"/>
            <p:cNvSpPr>
              <a:spLocks noChangeArrowheads="1"/>
            </p:cNvSpPr>
            <p:nvPr/>
          </p:nvSpPr>
          <p:spPr bwMode="auto">
            <a:xfrm>
              <a:off x="2381" y="2247"/>
              <a:ext cx="1588" cy="771"/>
            </a:xfrm>
            <a:prstGeom prst="cloudCallout">
              <a:avLst>
                <a:gd name="adj1" fmla="val 7051"/>
                <a:gd name="adj2" fmla="val -71921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TW" altLang="zh-TW">
                <a:latin typeface="Arial" charset="0"/>
              </a:endParaRPr>
            </a:p>
          </p:txBody>
        </p:sp>
      </p:grpSp>
      <p:sp>
        <p:nvSpPr>
          <p:cNvPr id="14364" name="AutoShape 28"/>
          <p:cNvSpPr>
            <a:spLocks noChangeArrowheads="1"/>
          </p:cNvSpPr>
          <p:nvPr/>
        </p:nvSpPr>
        <p:spPr bwMode="auto">
          <a:xfrm>
            <a:off x="4071934" y="2924175"/>
            <a:ext cx="144462" cy="576263"/>
          </a:xfrm>
          <a:prstGeom prst="upArrow">
            <a:avLst>
              <a:gd name="adj1" fmla="val 50000"/>
              <a:gd name="adj2" fmla="val 99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2" grpId="0" animBg="1"/>
      <p:bldP spid="14353" grpId="0" animBg="1"/>
      <p:bldP spid="14356" grpId="0" animBg="1"/>
      <p:bldP spid="14357" grpId="0" animBg="1"/>
      <p:bldP spid="1436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使用者定義函式</a:t>
            </a:r>
            <a:endParaRPr lang="en-US" altLang="zh-TW"/>
          </a:p>
        </p:txBody>
      </p:sp>
      <p:sp>
        <p:nvSpPr>
          <p:cNvPr id="2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2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3A27-134E-4A9E-8B67-81FE1E3B750E}" type="slidenum">
              <a:rPr lang="en-US" altLang="zh-TW"/>
              <a:pPr/>
              <a:t>37</a:t>
            </a:fld>
            <a:endParaRPr lang="en-US" altLang="zh-TW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15888"/>
            <a:ext cx="8243887" cy="652462"/>
          </a:xfrm>
        </p:spPr>
        <p:txBody>
          <a:bodyPr/>
          <a:lstStyle/>
          <a:p>
            <a:r>
              <a:rPr lang="zh-TW" altLang="en-US" sz="3600">
                <a:ea typeface="標楷體" pitchFamily="65" charset="-120"/>
              </a:rPr>
              <a:t>計算點</a:t>
            </a:r>
            <a:r>
              <a:rPr lang="en-US" altLang="zh-TW" sz="3600">
                <a:ea typeface="標楷體" pitchFamily="65" charset="-120"/>
              </a:rPr>
              <a:t>(x1,y1)</a:t>
            </a:r>
            <a:r>
              <a:rPr lang="zh-TW" altLang="en-US" sz="3600">
                <a:ea typeface="標楷體" pitchFamily="65" charset="-120"/>
              </a:rPr>
              <a:t>與點</a:t>
            </a:r>
            <a:r>
              <a:rPr lang="en-US" altLang="zh-TW" sz="3600">
                <a:ea typeface="標楷體" pitchFamily="65" charset="-120"/>
              </a:rPr>
              <a:t>(x2,y2)</a:t>
            </a:r>
            <a:r>
              <a:rPr lang="zh-TW" altLang="en-US" sz="3600">
                <a:ea typeface="標楷體" pitchFamily="65" charset="-120"/>
              </a:rPr>
              <a:t>的距離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052513"/>
            <a:ext cx="5627688" cy="496887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/>
              <a:t>function distance = dist2(x1, y1, x2, y2)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/>
              <a:t>%DIST2 Calculate the distance between two points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/>
              <a:t>% Function DIST2 calculates the distance between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/>
              <a:t>% two points (x1,y1) and (x2,y2) in a Cartesian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/>
              <a:t>% coordinate system.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/>
              <a:t>%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/>
              <a:t>% Calling sequence: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/>
              <a:t>%    distance = dist2(x1, y1, x2, y2)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/>
              <a:t>% Define variables: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/>
              <a:t>%   x1       -- x-position of point 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/>
              <a:t>%   y1       -- y-position of point 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/>
              <a:t>%   x2       -- x-position of point 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/>
              <a:t>%   y2       -- y-position of point 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/>
              <a:t>%   distance -- Distance between points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/>
              <a:t>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/>
              <a:t>% Calculate distance.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/>
              <a:t>distance = </a:t>
            </a:r>
            <a:r>
              <a:rPr lang="en-US" altLang="zh-TW" sz="1600" dirty="0" err="1"/>
              <a:t>sqrt</a:t>
            </a:r>
            <a:r>
              <a:rPr lang="en-US" altLang="zh-TW" sz="1600" dirty="0"/>
              <a:t>((x2-x1).^2 + (y2-y1).^2);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/>
              <a:t>end % function dist2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1857356" y="981075"/>
            <a:ext cx="576262" cy="360363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5572132" y="1268413"/>
            <a:ext cx="2736850" cy="647700"/>
            <a:chOff x="3515" y="2387"/>
            <a:chExt cx="1361" cy="680"/>
          </a:xfrm>
        </p:grpSpPr>
        <p:sp>
          <p:nvSpPr>
            <p:cNvPr id="16390" name="Rectangle 6"/>
            <p:cNvSpPr>
              <a:spLocks noChangeArrowheads="1"/>
            </p:cNvSpPr>
            <p:nvPr/>
          </p:nvSpPr>
          <p:spPr bwMode="auto">
            <a:xfrm>
              <a:off x="3515" y="2387"/>
              <a:ext cx="1361" cy="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zh-TW" altLang="en-US" sz="1600">
                  <a:ea typeface="標楷體" pitchFamily="65" charset="-120"/>
                </a:rPr>
                <a:t>儲存之檔案名稱為 </a:t>
              </a:r>
              <a:r>
                <a:rPr lang="en-US" altLang="zh-TW" sz="1600">
                  <a:ea typeface="標楷體" pitchFamily="65" charset="-120"/>
                </a:rPr>
                <a:t>dist2.m</a:t>
              </a:r>
              <a:r>
                <a:rPr lang="en-US" altLang="zh-TW" sz="2200">
                  <a:ea typeface="標楷體" pitchFamily="65" charset="-120"/>
                </a:rPr>
                <a:t>  </a:t>
              </a:r>
            </a:p>
          </p:txBody>
        </p:sp>
        <p:sp>
          <p:nvSpPr>
            <p:cNvPr id="16392" name="AutoShape 8"/>
            <p:cNvSpPr>
              <a:spLocks noChangeArrowheads="1"/>
            </p:cNvSpPr>
            <p:nvPr/>
          </p:nvSpPr>
          <p:spPr bwMode="auto">
            <a:xfrm>
              <a:off x="3515" y="2387"/>
              <a:ext cx="1361" cy="499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2428860" y="1125538"/>
            <a:ext cx="3024188" cy="3587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6395" name="AutoShape 11"/>
          <p:cNvSpPr>
            <a:spLocks noChangeArrowheads="1"/>
          </p:cNvSpPr>
          <p:nvPr/>
        </p:nvSpPr>
        <p:spPr bwMode="auto">
          <a:xfrm>
            <a:off x="179388" y="1268413"/>
            <a:ext cx="5399087" cy="28892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156325" y="1917700"/>
            <a:ext cx="1944688" cy="647700"/>
            <a:chOff x="3515" y="2387"/>
            <a:chExt cx="1361" cy="680"/>
          </a:xfrm>
        </p:grpSpPr>
        <p:sp>
          <p:nvSpPr>
            <p:cNvPr id="16397" name="Rectangle 13"/>
            <p:cNvSpPr>
              <a:spLocks noChangeArrowheads="1"/>
            </p:cNvSpPr>
            <p:nvPr/>
          </p:nvSpPr>
          <p:spPr bwMode="auto">
            <a:xfrm>
              <a:off x="3515" y="2387"/>
              <a:ext cx="1361" cy="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zh-TW" sz="1600">
                  <a:ea typeface="標楷體" pitchFamily="65" charset="-120"/>
                </a:rPr>
                <a:t>H1 comment line</a:t>
              </a:r>
              <a:r>
                <a:rPr lang="en-US" altLang="zh-TW" sz="2200">
                  <a:ea typeface="標楷體" pitchFamily="65" charset="-120"/>
                </a:rPr>
                <a:t>  </a:t>
              </a:r>
            </a:p>
          </p:txBody>
        </p:sp>
        <p:sp>
          <p:nvSpPr>
            <p:cNvPr id="16398" name="AutoShape 14"/>
            <p:cNvSpPr>
              <a:spLocks noChangeArrowheads="1"/>
            </p:cNvSpPr>
            <p:nvPr/>
          </p:nvSpPr>
          <p:spPr bwMode="auto">
            <a:xfrm>
              <a:off x="3515" y="2387"/>
              <a:ext cx="1361" cy="499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500563" y="2492375"/>
            <a:ext cx="4608512" cy="863600"/>
            <a:chOff x="3515" y="2387"/>
            <a:chExt cx="1361" cy="680"/>
          </a:xfrm>
        </p:grpSpPr>
        <p:sp>
          <p:nvSpPr>
            <p:cNvPr id="16400" name="Rectangle 16"/>
            <p:cNvSpPr>
              <a:spLocks noChangeArrowheads="1"/>
            </p:cNvSpPr>
            <p:nvPr/>
          </p:nvSpPr>
          <p:spPr bwMode="auto">
            <a:xfrm>
              <a:off x="3515" y="2387"/>
              <a:ext cx="1361" cy="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zh-TW" sz="1400"/>
                <a:t>&gt;&gt; lookfor </a:t>
              </a:r>
              <a:r>
                <a:rPr lang="en-US" altLang="zh-TW" sz="1400">
                  <a:solidFill>
                    <a:srgbClr val="0000FF"/>
                  </a:solidFill>
                </a:rPr>
                <a:t>distance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1400"/>
                <a:t>DIST2 Calculate the distance between two points</a:t>
              </a:r>
            </a:p>
          </p:txBody>
        </p:sp>
        <p:sp>
          <p:nvSpPr>
            <p:cNvPr id="16401" name="AutoShape 17"/>
            <p:cNvSpPr>
              <a:spLocks noChangeArrowheads="1"/>
            </p:cNvSpPr>
            <p:nvPr/>
          </p:nvSpPr>
          <p:spPr bwMode="auto">
            <a:xfrm>
              <a:off x="3515" y="2387"/>
              <a:ext cx="1361" cy="499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5292725" y="1557338"/>
            <a:ext cx="863600" cy="576262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4429125" y="3500438"/>
            <a:ext cx="4679950" cy="2952750"/>
            <a:chOff x="3515" y="2387"/>
            <a:chExt cx="1361" cy="680"/>
          </a:xfrm>
        </p:grpSpPr>
        <p:sp>
          <p:nvSpPr>
            <p:cNvPr id="16404" name="Rectangle 20"/>
            <p:cNvSpPr>
              <a:spLocks noChangeArrowheads="1"/>
            </p:cNvSpPr>
            <p:nvPr/>
          </p:nvSpPr>
          <p:spPr bwMode="auto">
            <a:xfrm>
              <a:off x="3515" y="2387"/>
              <a:ext cx="1361" cy="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zh-TW" sz="1400"/>
                <a:t>&gt;&gt; help dist2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1400"/>
                <a:t> DIST2 Calculate the distance between two points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1400"/>
                <a:t>  Function DIST2 calculates the distance between 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1400"/>
                <a:t>  two points (x1,y1) and (x2,y2) in a Cartesian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1400"/>
                <a:t>  coordinate system.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1400"/>
                <a:t> 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1400"/>
                <a:t>  Calling sequence: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1400"/>
                <a:t>     distance = dist2(x1, y1, x2, y2)</a:t>
              </a:r>
            </a:p>
          </p:txBody>
        </p:sp>
        <p:sp>
          <p:nvSpPr>
            <p:cNvPr id="16405" name="AutoShape 21"/>
            <p:cNvSpPr>
              <a:spLocks noChangeArrowheads="1"/>
            </p:cNvSpPr>
            <p:nvPr/>
          </p:nvSpPr>
          <p:spPr bwMode="auto">
            <a:xfrm>
              <a:off x="3515" y="2387"/>
              <a:ext cx="1361" cy="499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6406" name="AutoShape 22"/>
          <p:cNvSpPr>
            <a:spLocks noChangeArrowheads="1"/>
          </p:cNvSpPr>
          <p:nvPr/>
        </p:nvSpPr>
        <p:spPr bwMode="auto">
          <a:xfrm>
            <a:off x="179388" y="1196975"/>
            <a:ext cx="5399087" cy="1944688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4284663" y="3141663"/>
            <a:ext cx="431800" cy="3587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88" grpId="1" animBg="1"/>
      <p:bldP spid="16394" grpId="0" animBg="1"/>
      <p:bldP spid="16394" grpId="1" animBg="1"/>
      <p:bldP spid="16395" grpId="0" animBg="1"/>
      <p:bldP spid="16395" grpId="1" animBg="1"/>
      <p:bldP spid="16402" grpId="0" animBg="1"/>
      <p:bldP spid="16402" grpId="1" animBg="1"/>
      <p:bldP spid="16406" grpId="0" animBg="1"/>
      <p:bldP spid="1640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使用者定義函式</a:t>
            </a:r>
            <a:endParaRPr lang="en-US" altLang="zh-TW"/>
          </a:p>
        </p:txBody>
      </p:sp>
      <p:sp>
        <p:nvSpPr>
          <p:cNvPr id="1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1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1FB3F-B4E3-4331-8581-EA64FC008F39}" type="slidenum">
              <a:rPr lang="en-US" altLang="zh-TW"/>
              <a:pPr/>
              <a:t>38</a:t>
            </a:fld>
            <a:endParaRPr lang="en-US" altLang="zh-TW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442913" y="328613"/>
            <a:ext cx="8243887" cy="65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zh-TW" altLang="en-US"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itchFamily="65" charset="-120"/>
              </a:rPr>
              <a:t>呼叫 </a:t>
            </a:r>
            <a:r>
              <a:rPr lang="en-US" altLang="zh-TW"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itchFamily="65" charset="-120"/>
              </a:rPr>
              <a:t>dist2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55650" y="1196975"/>
            <a:ext cx="7272338" cy="3529013"/>
          </a:xfrm>
          <a:noFill/>
          <a:ln/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zh-TW" sz="1800"/>
              <a:t>% Get input data.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800"/>
              <a:t>disp('Calculate the distance between two points:');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800"/>
              <a:t>ax = input('Enter x value of point a:   ');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800"/>
              <a:t>ay = input('Enter y value of point a:   ');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800"/>
              <a:t>bx = input('Enter x value of point b:   ');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800"/>
              <a:t>by = input('Enter y value of point b:   ');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80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800"/>
              <a:t>% Evaluate function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800">
                <a:solidFill>
                  <a:srgbClr val="0000FF"/>
                </a:solidFill>
              </a:rPr>
              <a:t>result = dist2 (ax, ay, bx, by);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80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800"/>
              <a:t>% Write out result.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800"/>
              <a:t>fprintf('The distance between points a and b is %f\n',result);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917584" y="5084763"/>
            <a:ext cx="5297490" cy="503237"/>
            <a:chOff x="178" y="3022"/>
            <a:chExt cx="3337" cy="317"/>
          </a:xfrm>
        </p:grpSpPr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385" y="3067"/>
              <a:ext cx="3130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zh-TW" dirty="0"/>
                <a:t>function distance = dist2(x1, y1, x2, y2)</a:t>
              </a:r>
            </a:p>
            <a:p>
              <a:pPr marL="342900" indent="-342900">
                <a:spcBef>
                  <a:spcPct val="20000"/>
                </a:spcBef>
              </a:pPr>
              <a:endParaRPr lang="en-US" altLang="zh-TW" sz="2200" dirty="0">
                <a:ea typeface="標楷體" pitchFamily="65" charset="-120"/>
              </a:endParaRPr>
            </a:p>
          </p:txBody>
        </p:sp>
        <p:sp>
          <p:nvSpPr>
            <p:cNvPr id="18443" name="AutoShape 11"/>
            <p:cNvSpPr>
              <a:spLocks noChangeArrowheads="1"/>
            </p:cNvSpPr>
            <p:nvPr/>
          </p:nvSpPr>
          <p:spPr bwMode="auto">
            <a:xfrm>
              <a:off x="178" y="3022"/>
              <a:ext cx="3085" cy="299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2428860" y="3644900"/>
            <a:ext cx="1295400" cy="15843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2776534" y="3644900"/>
            <a:ext cx="1295400" cy="15843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>
            <a:off x="3062286" y="3644900"/>
            <a:ext cx="1295400" cy="15843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3357554" y="3644900"/>
            <a:ext cx="1295400" cy="15843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 flipH="1" flipV="1">
            <a:off x="1258888" y="3644900"/>
            <a:ext cx="1225550" cy="15843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5" grpId="0" animBg="1"/>
      <p:bldP spid="18446" grpId="0" animBg="1"/>
      <p:bldP spid="18447" grpId="0" animBg="1"/>
      <p:bldP spid="18448" grpId="0" animBg="1"/>
      <p:bldP spid="1844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使用者定義函式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4EC5-AFD0-4DC0-A634-A92ABCB5C014}" type="slidenum">
              <a:rPr lang="en-US" altLang="zh-TW"/>
              <a:pPr/>
              <a:t>39</a:t>
            </a:fld>
            <a:endParaRPr lang="en-US" altLang="zh-TW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4.2 </a:t>
            </a:r>
            <a:r>
              <a:rPr lang="en-US" altLang="zh-TW" dirty="0"/>
              <a:t>MATLAB</a:t>
            </a:r>
            <a:r>
              <a:rPr lang="zh-TW" altLang="en-US" dirty="0">
                <a:ea typeface="標楷體" pitchFamily="65" charset="-120"/>
              </a:rPr>
              <a:t>的變數傳遞方式：按值傳遞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標楷體" pitchFamily="65" charset="-120"/>
              </a:rPr>
              <a:t>MATLAB</a:t>
            </a:r>
            <a:r>
              <a:rPr lang="zh-TW" altLang="en-US">
                <a:ea typeface="標楷體" pitchFamily="65" charset="-120"/>
              </a:rPr>
              <a:t>程式使用</a:t>
            </a:r>
            <a:r>
              <a:rPr lang="en-US" altLang="zh-TW">
                <a:ea typeface="標楷體" pitchFamily="65" charset="-120"/>
              </a:rPr>
              <a:t>pass-by-value</a:t>
            </a:r>
            <a:r>
              <a:rPr lang="zh-TW" altLang="en-US">
                <a:ea typeface="標楷體" pitchFamily="65" charset="-120"/>
              </a:rPr>
              <a:t>的方式，進行程式與函式間的溝通聯絡，當程式呼叫函式時，</a:t>
            </a:r>
            <a:r>
              <a:rPr lang="en-US" altLang="zh-TW">
                <a:ea typeface="標楷體" pitchFamily="65" charset="-120"/>
              </a:rPr>
              <a:t>MATLAB</a:t>
            </a:r>
            <a:r>
              <a:rPr lang="zh-TW" altLang="en-US">
                <a:ea typeface="標楷體" pitchFamily="65" charset="-120"/>
              </a:rPr>
              <a:t>便複製實質引數，並傳遞這些實質引數的備份提供函式使用。</a:t>
            </a:r>
          </a:p>
          <a:p>
            <a:endParaRPr lang="en-US" altLang="zh-TW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2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>
                <a:ea typeface="標楷體" pitchFamily="65" charset="-120"/>
              </a:rPr>
              <a:t>特殊符號</a:t>
            </a:r>
            <a:r>
              <a:rPr lang="en-US" altLang="zh-TW" sz="3600">
                <a:ea typeface="標楷體" pitchFamily="65" charset="-120"/>
              </a:rPr>
              <a:t>(I)</a:t>
            </a:r>
          </a:p>
        </p:txBody>
      </p:sp>
      <p:sp>
        <p:nvSpPr>
          <p:cNvPr id="25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基本功能介紹</a:t>
            </a:r>
            <a:endParaRPr lang="en-US" altLang="zh-TW"/>
          </a:p>
        </p:txBody>
      </p:sp>
      <p:sp>
        <p:nvSpPr>
          <p:cNvPr id="26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2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861D-2821-43F3-B8F5-2372526F4411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762000" y="1905000"/>
            <a:ext cx="1793875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l"/>
            </a:pPr>
            <a:r>
              <a:rPr lang="zh-TW" altLang="en-US" sz="3100">
                <a:solidFill>
                  <a:srgbClr val="2D1EEE"/>
                </a:solidFill>
                <a:ea typeface="標楷體" pitchFamily="65" charset="-120"/>
              </a:rPr>
              <a:t>分號</a:t>
            </a:r>
            <a:r>
              <a:rPr lang="en-US" altLang="zh-TW" sz="3100">
                <a:solidFill>
                  <a:srgbClr val="2D1EEE"/>
                </a:solidFill>
                <a:ea typeface="標楷體" pitchFamily="65" charset="-120"/>
              </a:rPr>
              <a:t>(;)</a:t>
            </a:r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755650" y="3128963"/>
            <a:ext cx="1793875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l"/>
            </a:pPr>
            <a:r>
              <a:rPr lang="zh-TW" altLang="en-US" sz="3100">
                <a:solidFill>
                  <a:srgbClr val="2D1EEE"/>
                </a:solidFill>
                <a:ea typeface="標楷體" pitchFamily="65" charset="-120"/>
              </a:rPr>
              <a:t>冒號</a:t>
            </a:r>
            <a:r>
              <a:rPr lang="en-US" altLang="zh-TW" sz="3100">
                <a:solidFill>
                  <a:srgbClr val="2D1EEE"/>
                </a:solidFill>
                <a:ea typeface="標楷體" pitchFamily="65" charset="-120"/>
              </a:rPr>
              <a:t>(:)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828675" y="4640263"/>
            <a:ext cx="3455988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l"/>
            </a:pPr>
            <a:r>
              <a:rPr lang="zh-TW" altLang="en-US" sz="3100">
                <a:solidFill>
                  <a:srgbClr val="2D1EEE"/>
                </a:solidFill>
                <a:ea typeface="標楷體" pitchFamily="65" charset="-120"/>
              </a:rPr>
              <a:t>轉置</a:t>
            </a:r>
            <a:r>
              <a:rPr lang="en-US" altLang="zh-TW" sz="3100">
                <a:solidFill>
                  <a:srgbClr val="2D1EEE"/>
                </a:solidFill>
                <a:ea typeface="標楷體" pitchFamily="65" charset="-120"/>
              </a:rPr>
              <a:t>transpose(</a:t>
            </a:r>
            <a:r>
              <a:rPr lang="en-US" altLang="zh-TW" sz="3100"/>
              <a:t>’</a:t>
            </a:r>
            <a:r>
              <a:rPr lang="en-US" altLang="zh-TW" sz="3100">
                <a:solidFill>
                  <a:srgbClr val="2D1EEE"/>
                </a:solidFill>
                <a:ea typeface="標楷體" pitchFamily="65" charset="-120"/>
              </a:rPr>
              <a:t>)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3203575" y="2133600"/>
            <a:ext cx="2305050" cy="1728788"/>
            <a:chOff x="1973" y="1389"/>
            <a:chExt cx="1452" cy="1089"/>
          </a:xfrm>
        </p:grpSpPr>
        <p:pic>
          <p:nvPicPr>
            <p:cNvPr id="20496" name="Picture 1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973" y="1404"/>
              <a:ext cx="1452" cy="1074"/>
            </a:xfrm>
            <a:prstGeom prst="rect">
              <a:avLst/>
            </a:prstGeom>
            <a:noFill/>
          </p:spPr>
        </p:pic>
        <p:sp>
          <p:nvSpPr>
            <p:cNvPr id="20498" name="Rectangle 18"/>
            <p:cNvSpPr>
              <a:spLocks noChangeArrowheads="1"/>
            </p:cNvSpPr>
            <p:nvPr/>
          </p:nvSpPr>
          <p:spPr bwMode="auto">
            <a:xfrm>
              <a:off x="1973" y="1389"/>
              <a:ext cx="1451" cy="1089"/>
            </a:xfrm>
            <a:prstGeom prst="rect">
              <a:avLst/>
            </a:prstGeom>
            <a:noFill/>
            <a:ln w="19050">
              <a:solidFill>
                <a:srgbClr val="EF3E07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6011863" y="2492375"/>
            <a:ext cx="2663825" cy="2449513"/>
            <a:chOff x="3787" y="1570"/>
            <a:chExt cx="1678" cy="1543"/>
          </a:xfrm>
        </p:grpSpPr>
        <p:pic>
          <p:nvPicPr>
            <p:cNvPr id="20497" name="Picture 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833" y="1639"/>
              <a:ext cx="1542" cy="1428"/>
            </a:xfrm>
            <a:prstGeom prst="rect">
              <a:avLst/>
            </a:prstGeom>
            <a:noFill/>
          </p:spPr>
        </p:pic>
        <p:sp>
          <p:nvSpPr>
            <p:cNvPr id="20500" name="Rectangle 20"/>
            <p:cNvSpPr>
              <a:spLocks noChangeArrowheads="1"/>
            </p:cNvSpPr>
            <p:nvPr/>
          </p:nvSpPr>
          <p:spPr bwMode="auto">
            <a:xfrm>
              <a:off x="3787" y="1570"/>
              <a:ext cx="1678" cy="1543"/>
            </a:xfrm>
            <a:prstGeom prst="rect">
              <a:avLst/>
            </a:prstGeom>
            <a:noFill/>
            <a:ln w="19050">
              <a:solidFill>
                <a:srgbClr val="EF3E07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20502" name="Oval 22"/>
          <p:cNvSpPr>
            <a:spLocks noChangeArrowheads="1"/>
          </p:cNvSpPr>
          <p:nvPr/>
        </p:nvSpPr>
        <p:spPr bwMode="auto">
          <a:xfrm>
            <a:off x="8316913" y="2636838"/>
            <a:ext cx="215900" cy="287337"/>
          </a:xfrm>
          <a:prstGeom prst="ellipse">
            <a:avLst/>
          </a:prstGeom>
          <a:noFill/>
          <a:ln w="19050">
            <a:solidFill>
              <a:srgbClr val="2D1EEE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1331913" y="4005263"/>
            <a:ext cx="1584325" cy="431800"/>
            <a:chOff x="703" y="2523"/>
            <a:chExt cx="998" cy="272"/>
          </a:xfrm>
        </p:grpSpPr>
        <p:sp>
          <p:nvSpPr>
            <p:cNvPr id="20504" name="AutoShape 24"/>
            <p:cNvSpPr>
              <a:spLocks noChangeArrowheads="1"/>
            </p:cNvSpPr>
            <p:nvPr/>
          </p:nvSpPr>
          <p:spPr bwMode="auto">
            <a:xfrm>
              <a:off x="703" y="2523"/>
              <a:ext cx="998" cy="272"/>
            </a:xfrm>
            <a:prstGeom prst="wedgeRoundRectCallout">
              <a:avLst>
                <a:gd name="adj1" fmla="val -199"/>
                <a:gd name="adj2" fmla="val -143014"/>
                <a:gd name="adj3" fmla="val 16667"/>
              </a:avLst>
            </a:prstGeom>
            <a:solidFill>
              <a:srgbClr val="EFF96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TW" altLang="zh-TW"/>
            </a:p>
          </p:txBody>
        </p:sp>
        <p:sp>
          <p:nvSpPr>
            <p:cNvPr id="20505" name="Rectangle 25"/>
            <p:cNvSpPr>
              <a:spLocks noChangeArrowheads="1"/>
            </p:cNvSpPr>
            <p:nvPr/>
          </p:nvSpPr>
          <p:spPr bwMode="auto">
            <a:xfrm>
              <a:off x="703" y="2523"/>
              <a:ext cx="998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ea typeface="標楷體" pitchFamily="65" charset="-120"/>
                </a:rPr>
                <a:t>first:incr:last</a:t>
              </a:r>
            </a:p>
          </p:txBody>
        </p:sp>
      </p:grp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3175000" y="3284538"/>
            <a:ext cx="3052763" cy="1439862"/>
            <a:chOff x="1882" y="2069"/>
            <a:chExt cx="1923" cy="907"/>
          </a:xfrm>
        </p:grpSpPr>
        <p:pic>
          <p:nvPicPr>
            <p:cNvPr id="20507" name="Picture 27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927" y="2069"/>
              <a:ext cx="1878" cy="882"/>
            </a:xfrm>
            <a:prstGeom prst="rect">
              <a:avLst/>
            </a:prstGeom>
            <a:noFill/>
          </p:spPr>
        </p:pic>
        <p:sp>
          <p:nvSpPr>
            <p:cNvPr id="20508" name="Rectangle 28"/>
            <p:cNvSpPr>
              <a:spLocks noChangeArrowheads="1"/>
            </p:cNvSpPr>
            <p:nvPr/>
          </p:nvSpPr>
          <p:spPr bwMode="auto">
            <a:xfrm>
              <a:off x="1882" y="2069"/>
              <a:ext cx="1906" cy="907"/>
            </a:xfrm>
            <a:prstGeom prst="rect">
              <a:avLst/>
            </a:prstGeom>
            <a:noFill/>
            <a:ln w="19050">
              <a:solidFill>
                <a:srgbClr val="339933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6" name="Group 32"/>
          <p:cNvGrpSpPr>
            <a:grpSpLocks/>
          </p:cNvGrpSpPr>
          <p:nvPr/>
        </p:nvGrpSpPr>
        <p:grpSpPr bwMode="auto">
          <a:xfrm>
            <a:off x="1690688" y="4879975"/>
            <a:ext cx="5976937" cy="1428750"/>
            <a:chOff x="1020" y="754"/>
            <a:chExt cx="3765" cy="900"/>
          </a:xfrm>
        </p:grpSpPr>
        <p:pic>
          <p:nvPicPr>
            <p:cNvPr id="20510" name="Picture 30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026" y="754"/>
              <a:ext cx="3708" cy="900"/>
            </a:xfrm>
            <a:prstGeom prst="rect">
              <a:avLst/>
            </a:prstGeom>
            <a:noFill/>
          </p:spPr>
        </p:pic>
        <p:sp>
          <p:nvSpPr>
            <p:cNvPr id="20511" name="Rectangle 31"/>
            <p:cNvSpPr>
              <a:spLocks noChangeArrowheads="1"/>
            </p:cNvSpPr>
            <p:nvPr/>
          </p:nvSpPr>
          <p:spPr bwMode="auto">
            <a:xfrm>
              <a:off x="1020" y="754"/>
              <a:ext cx="3765" cy="862"/>
            </a:xfrm>
            <a:prstGeom prst="rect">
              <a:avLst/>
            </a:prstGeom>
            <a:noFill/>
            <a:ln w="19050">
              <a:solidFill>
                <a:srgbClr val="339933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7" name="Group 35"/>
          <p:cNvGrpSpPr>
            <a:grpSpLocks/>
          </p:cNvGrpSpPr>
          <p:nvPr/>
        </p:nvGrpSpPr>
        <p:grpSpPr bwMode="auto">
          <a:xfrm>
            <a:off x="4789488" y="2133600"/>
            <a:ext cx="2519362" cy="3924300"/>
            <a:chOff x="1565" y="663"/>
            <a:chExt cx="1587" cy="2472"/>
          </a:xfrm>
        </p:grpSpPr>
        <p:pic>
          <p:nvPicPr>
            <p:cNvPr id="20513" name="Picture 33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574" y="663"/>
              <a:ext cx="1578" cy="2472"/>
            </a:xfrm>
            <a:prstGeom prst="rect">
              <a:avLst/>
            </a:prstGeom>
            <a:noFill/>
          </p:spPr>
        </p:pic>
        <p:sp>
          <p:nvSpPr>
            <p:cNvPr id="20514" name="Rectangle 34"/>
            <p:cNvSpPr>
              <a:spLocks noChangeArrowheads="1"/>
            </p:cNvSpPr>
            <p:nvPr/>
          </p:nvSpPr>
          <p:spPr bwMode="auto">
            <a:xfrm>
              <a:off x="1565" y="663"/>
              <a:ext cx="1542" cy="2450"/>
            </a:xfrm>
            <a:prstGeom prst="rect">
              <a:avLst/>
            </a:prstGeom>
            <a:noFill/>
            <a:ln w="19050">
              <a:solidFill>
                <a:srgbClr val="CC00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4" grpId="0"/>
      <p:bldP spid="20495" grpId="0"/>
      <p:bldP spid="20502" grpId="0" animBg="1"/>
      <p:bldP spid="20502" grpId="1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使用者定義函式</a:t>
            </a:r>
            <a:endParaRPr lang="en-US" altLang="zh-TW"/>
          </a:p>
        </p:txBody>
      </p:sp>
      <p:sp>
        <p:nvSpPr>
          <p:cNvPr id="1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1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CD4D-3980-473D-B613-AB3DDCF91EBF}" type="slidenum">
              <a:rPr lang="en-US" altLang="zh-TW"/>
              <a:pPr/>
              <a:t>40</a:t>
            </a:fld>
            <a:endParaRPr lang="en-US" altLang="zh-TW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7925" y="160338"/>
            <a:ext cx="6707188" cy="1900237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zh-TW" sz="2000"/>
              <a:t>function out = sample(a, b)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000"/>
              <a:t>fprintf('In     sample: a = %f, b = %f %f\n',a,b);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000"/>
              <a:t>a = b(1) + 2*a;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000"/>
              <a:t>b = a .* b;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000"/>
              <a:t>out = a + b(1);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000"/>
              <a:t>fprintf('In     sample: a = %f, b = %f %f\n',a,b);</a:t>
            </a:r>
          </a:p>
          <a:p>
            <a:pPr>
              <a:lnSpc>
                <a:spcPct val="80000"/>
              </a:lnSpc>
            </a:pPr>
            <a:endParaRPr lang="en-US" altLang="zh-TW" sz="240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211638" y="836613"/>
            <a:ext cx="2087562" cy="433387"/>
            <a:chOff x="793" y="3248"/>
            <a:chExt cx="1633" cy="318"/>
          </a:xfrm>
        </p:grpSpPr>
        <p:sp>
          <p:nvSpPr>
            <p:cNvPr id="28677" name="Rectangle 5"/>
            <p:cNvSpPr>
              <a:spLocks noChangeArrowheads="1"/>
            </p:cNvSpPr>
            <p:nvPr/>
          </p:nvSpPr>
          <p:spPr bwMode="auto">
            <a:xfrm>
              <a:off x="839" y="3248"/>
              <a:ext cx="158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zh-TW" altLang="en-US" sz="2000">
                  <a:ea typeface="標楷體" pitchFamily="65" charset="-120"/>
                </a:rPr>
                <a:t>輸入引數值改變</a:t>
              </a:r>
            </a:p>
            <a:p>
              <a:pPr marL="342900" indent="-342900">
                <a:spcBef>
                  <a:spcPct val="20000"/>
                </a:spcBef>
              </a:pPr>
              <a:endParaRPr lang="en-US" altLang="zh-TW" sz="2200">
                <a:ea typeface="標楷體" pitchFamily="65" charset="-120"/>
              </a:endParaRPr>
            </a:p>
          </p:txBody>
        </p:sp>
        <p:sp>
          <p:nvSpPr>
            <p:cNvPr id="28678" name="AutoShape 6"/>
            <p:cNvSpPr>
              <a:spLocks noChangeArrowheads="1"/>
            </p:cNvSpPr>
            <p:nvPr/>
          </p:nvSpPr>
          <p:spPr bwMode="auto">
            <a:xfrm>
              <a:off x="793" y="3267"/>
              <a:ext cx="1564" cy="299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28680" name="Line 8"/>
          <p:cNvSpPr>
            <a:spLocks noChangeShapeType="1"/>
          </p:cNvSpPr>
          <p:nvPr/>
        </p:nvSpPr>
        <p:spPr bwMode="auto">
          <a:xfrm flipH="1" flipV="1">
            <a:off x="3346450" y="981075"/>
            <a:ext cx="865188" cy="7143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2698750" y="1052513"/>
            <a:ext cx="1512888" cy="144462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187450" y="2276475"/>
            <a:ext cx="6769100" cy="2016125"/>
            <a:chOff x="612" y="2432"/>
            <a:chExt cx="4264" cy="1270"/>
          </a:xfrm>
        </p:grpSpPr>
        <p:sp>
          <p:nvSpPr>
            <p:cNvPr id="28683" name="Rectangle 11"/>
            <p:cNvSpPr>
              <a:spLocks noChangeArrowheads="1"/>
            </p:cNvSpPr>
            <p:nvPr/>
          </p:nvSpPr>
          <p:spPr bwMode="auto">
            <a:xfrm>
              <a:off x="612" y="2460"/>
              <a:ext cx="4264" cy="1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zh-TW" sz="2000"/>
                <a:t>a = 2; b = [6 4];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2000"/>
                <a:t>fprintf('Before sample: a = %f, b = %f %f\n',a,b);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2000"/>
                <a:t>out = sample(a,b);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2000"/>
                <a:t>fprintf('After  sample: a = %f, b = %f %f\n',a,b);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2000"/>
                <a:t>fprintf('After  sample: out = %f\n',out);</a:t>
              </a:r>
            </a:p>
          </p:txBody>
        </p:sp>
        <p:sp>
          <p:nvSpPr>
            <p:cNvPr id="28684" name="AutoShape 12"/>
            <p:cNvSpPr>
              <a:spLocks noChangeArrowheads="1"/>
            </p:cNvSpPr>
            <p:nvPr/>
          </p:nvSpPr>
          <p:spPr bwMode="auto">
            <a:xfrm>
              <a:off x="612" y="2432"/>
              <a:ext cx="4218" cy="127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1547813" y="4365625"/>
            <a:ext cx="6192837" cy="1943100"/>
            <a:chOff x="612" y="2432"/>
            <a:chExt cx="4264" cy="1270"/>
          </a:xfrm>
        </p:grpSpPr>
        <p:sp>
          <p:nvSpPr>
            <p:cNvPr id="28687" name="Rectangle 15"/>
            <p:cNvSpPr>
              <a:spLocks noChangeArrowheads="1"/>
            </p:cNvSpPr>
            <p:nvPr/>
          </p:nvSpPr>
          <p:spPr bwMode="auto">
            <a:xfrm>
              <a:off x="612" y="2460"/>
              <a:ext cx="4264" cy="1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zh-TW" sz="1600"/>
                <a:t>&gt;&gt; test_sample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1600"/>
                <a:t>Before sample: a = 2.000000, b = 6.000000 4.000000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1600"/>
                <a:t>In     sample: a = 2.000000, b = 6.000000 4.000000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1600"/>
                <a:t>In     sample: a = 10.000000, b = 60.000000 40.000000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1600"/>
                <a:t>After  sample: a = 2.000000, b = 6.000000 4.000000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1600"/>
                <a:t>After  sample: out = 70.000000</a:t>
              </a:r>
            </a:p>
          </p:txBody>
        </p:sp>
        <p:sp>
          <p:nvSpPr>
            <p:cNvPr id="28688" name="AutoShape 16"/>
            <p:cNvSpPr>
              <a:spLocks noChangeArrowheads="1"/>
            </p:cNvSpPr>
            <p:nvPr/>
          </p:nvSpPr>
          <p:spPr bwMode="auto">
            <a:xfrm>
              <a:off x="612" y="2432"/>
              <a:ext cx="4218" cy="127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28689" name="AutoShape 17"/>
          <p:cNvSpPr>
            <a:spLocks noChangeArrowheads="1"/>
          </p:cNvSpPr>
          <p:nvPr/>
        </p:nvSpPr>
        <p:spPr bwMode="auto">
          <a:xfrm>
            <a:off x="1116013" y="115888"/>
            <a:ext cx="6551612" cy="2017712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0" grpId="0" animBg="1"/>
      <p:bldP spid="28681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使用者定義函式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F8B2C-1359-4CAC-B84C-CE0186D4180A}" type="slidenum">
              <a:rPr lang="en-US" altLang="zh-TW"/>
              <a:pPr/>
              <a:t>41</a:t>
            </a:fld>
            <a:endParaRPr lang="en-US" altLang="zh-TW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4.3 </a:t>
            </a:r>
            <a:r>
              <a:rPr lang="zh-TW" altLang="en-US" dirty="0">
                <a:ea typeface="標楷體" pitchFamily="65" charset="-120"/>
              </a:rPr>
              <a:t>選擇性的引數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/>
              <a:t>nargin</a:t>
            </a:r>
            <a:r>
              <a:rPr lang="zh-TW" altLang="en-US"/>
              <a:t>：</a:t>
            </a:r>
            <a:r>
              <a:rPr lang="zh-TW" altLang="en-US">
                <a:ea typeface="標楷體" pitchFamily="65" charset="-120"/>
              </a:rPr>
              <a:t>決定函式實際輸入變數的個數</a:t>
            </a:r>
          </a:p>
          <a:p>
            <a:pPr>
              <a:lnSpc>
                <a:spcPct val="90000"/>
              </a:lnSpc>
            </a:pPr>
            <a:r>
              <a:rPr lang="en-US" altLang="zh-TW"/>
              <a:t>nargout</a:t>
            </a:r>
            <a:r>
              <a:rPr lang="zh-TW" altLang="en-US"/>
              <a:t>：</a:t>
            </a:r>
            <a:r>
              <a:rPr lang="zh-TW" altLang="en-US">
                <a:ea typeface="標楷體" pitchFamily="65" charset="-120"/>
              </a:rPr>
              <a:t>決定函式實際輸出變數的個數</a:t>
            </a:r>
          </a:p>
          <a:p>
            <a:pPr>
              <a:lnSpc>
                <a:spcPct val="90000"/>
              </a:lnSpc>
            </a:pPr>
            <a:r>
              <a:rPr lang="en-US" altLang="zh-TW">
                <a:ea typeface="標楷體" pitchFamily="65" charset="-120"/>
              </a:rPr>
              <a:t>nargchk</a:t>
            </a:r>
            <a:r>
              <a:rPr lang="zh-TW" altLang="en-US">
                <a:ea typeface="標楷體" pitchFamily="65" charset="-120"/>
              </a:rPr>
              <a:t>：假如用來呼叫函式的引數太少或太多，這個函式將傳回一個標準的錯誤訊息</a:t>
            </a:r>
          </a:p>
          <a:p>
            <a:pPr>
              <a:lnSpc>
                <a:spcPct val="90000"/>
              </a:lnSpc>
            </a:pPr>
            <a:r>
              <a:rPr lang="en-US" altLang="zh-TW">
                <a:ea typeface="標楷體" pitchFamily="65" charset="-120"/>
              </a:rPr>
              <a:t>error</a:t>
            </a:r>
            <a:r>
              <a:rPr lang="zh-TW" altLang="en-US">
                <a:ea typeface="標楷體" pitchFamily="65" charset="-120"/>
              </a:rPr>
              <a:t>：顯示錯誤的訊息，並放棄執行產生錯誤的函式</a:t>
            </a:r>
          </a:p>
          <a:p>
            <a:pPr>
              <a:lnSpc>
                <a:spcPct val="90000"/>
              </a:lnSpc>
            </a:pPr>
            <a:r>
              <a:rPr lang="en-US" altLang="zh-TW">
                <a:ea typeface="標楷體" pitchFamily="65" charset="-120"/>
              </a:rPr>
              <a:t>warning</a:t>
            </a:r>
            <a:r>
              <a:rPr lang="zh-TW" altLang="en-US">
                <a:ea typeface="標楷體" pitchFamily="65" charset="-120"/>
              </a:rPr>
              <a:t>：顯示警告的訊息，並繼續執行函式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使用者定義函式</a:t>
            </a:r>
            <a:endParaRPr lang="en-US" altLang="zh-TW"/>
          </a:p>
        </p:txBody>
      </p:sp>
      <p:sp>
        <p:nvSpPr>
          <p:cNvPr id="3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3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0D8E-F8B5-4494-BDCC-5C230BD32756}" type="slidenum">
              <a:rPr lang="en-US" altLang="zh-TW"/>
              <a:pPr/>
              <a:t>42</a:t>
            </a:fld>
            <a:endParaRPr lang="en-US" altLang="zh-TW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使用語法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68313" y="1773238"/>
            <a:ext cx="8135937" cy="576262"/>
            <a:chOff x="476" y="1117"/>
            <a:chExt cx="1724" cy="861"/>
          </a:xfrm>
        </p:grpSpPr>
        <p:sp>
          <p:nvSpPr>
            <p:cNvPr id="44037" name="Rectangle 5"/>
            <p:cNvSpPr>
              <a:spLocks noChangeArrowheads="1"/>
            </p:cNvSpPr>
            <p:nvPr/>
          </p:nvSpPr>
          <p:spPr bwMode="auto">
            <a:xfrm>
              <a:off x="477" y="1117"/>
              <a:ext cx="1723" cy="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zh-TW" sz="2200"/>
                <a:t>message = </a:t>
              </a:r>
              <a:r>
                <a:rPr lang="en-US" altLang="zh-TW" sz="2200">
                  <a:solidFill>
                    <a:srgbClr val="6600FF"/>
                  </a:solidFill>
                </a:rPr>
                <a:t>nargchk</a:t>
              </a:r>
              <a:r>
                <a:rPr lang="en-US" altLang="zh-TW" sz="2200"/>
                <a:t>(min_args, max_args, num_args); </a:t>
              </a:r>
              <a:endParaRPr lang="en-US" altLang="zh-TW" sz="2200">
                <a:solidFill>
                  <a:srgbClr val="0000FF"/>
                </a:solidFill>
              </a:endParaRPr>
            </a:p>
          </p:txBody>
        </p:sp>
        <p:sp>
          <p:nvSpPr>
            <p:cNvPr id="44038" name="AutoShape 6"/>
            <p:cNvSpPr>
              <a:spLocks noChangeArrowheads="1"/>
            </p:cNvSpPr>
            <p:nvPr/>
          </p:nvSpPr>
          <p:spPr bwMode="auto">
            <a:xfrm>
              <a:off x="476" y="1117"/>
              <a:ext cx="1678" cy="816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785786" y="2782886"/>
            <a:ext cx="2232025" cy="503238"/>
            <a:chOff x="2426" y="1026"/>
            <a:chExt cx="1361" cy="336"/>
          </a:xfrm>
        </p:grpSpPr>
        <p:sp>
          <p:nvSpPr>
            <p:cNvPr id="44040" name="AutoShape 8"/>
            <p:cNvSpPr>
              <a:spLocks noChangeArrowheads="1"/>
            </p:cNvSpPr>
            <p:nvPr/>
          </p:nvSpPr>
          <p:spPr bwMode="auto">
            <a:xfrm>
              <a:off x="2426" y="1058"/>
              <a:ext cx="1291" cy="25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4041" name="Rectangle 9"/>
            <p:cNvSpPr>
              <a:spLocks noChangeArrowheads="1"/>
            </p:cNvSpPr>
            <p:nvPr/>
          </p:nvSpPr>
          <p:spPr bwMode="auto">
            <a:xfrm>
              <a:off x="2426" y="1026"/>
              <a:ext cx="1361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zh-TW" altLang="en-US" sz="2200" dirty="0">
                  <a:ea typeface="標楷體" pitchFamily="65" charset="-120"/>
                </a:rPr>
                <a:t>引數的最小數目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125793" y="2781299"/>
            <a:ext cx="2232025" cy="504825"/>
            <a:chOff x="2426" y="1026"/>
            <a:chExt cx="1361" cy="336"/>
          </a:xfrm>
        </p:grpSpPr>
        <p:sp>
          <p:nvSpPr>
            <p:cNvPr id="44043" name="AutoShape 11"/>
            <p:cNvSpPr>
              <a:spLocks noChangeArrowheads="1"/>
            </p:cNvSpPr>
            <p:nvPr/>
          </p:nvSpPr>
          <p:spPr bwMode="auto">
            <a:xfrm>
              <a:off x="2426" y="1058"/>
              <a:ext cx="1291" cy="25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4044" name="Rectangle 12"/>
            <p:cNvSpPr>
              <a:spLocks noChangeArrowheads="1"/>
            </p:cNvSpPr>
            <p:nvPr/>
          </p:nvSpPr>
          <p:spPr bwMode="auto">
            <a:xfrm>
              <a:off x="2426" y="1026"/>
              <a:ext cx="1361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zh-TW" altLang="en-US" sz="2200">
                  <a:ea typeface="標楷體" pitchFamily="65" charset="-120"/>
                </a:rPr>
                <a:t>引數的最大數目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5357818" y="2782886"/>
            <a:ext cx="2232025" cy="503238"/>
            <a:chOff x="2426" y="1026"/>
            <a:chExt cx="1361" cy="336"/>
          </a:xfrm>
        </p:grpSpPr>
        <p:sp>
          <p:nvSpPr>
            <p:cNvPr id="44046" name="AutoShape 14"/>
            <p:cNvSpPr>
              <a:spLocks noChangeArrowheads="1"/>
            </p:cNvSpPr>
            <p:nvPr/>
          </p:nvSpPr>
          <p:spPr bwMode="auto">
            <a:xfrm>
              <a:off x="2426" y="1058"/>
              <a:ext cx="1291" cy="25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4047" name="Rectangle 15"/>
            <p:cNvSpPr>
              <a:spLocks noChangeArrowheads="1"/>
            </p:cNvSpPr>
            <p:nvPr/>
          </p:nvSpPr>
          <p:spPr bwMode="auto">
            <a:xfrm>
              <a:off x="2426" y="1026"/>
              <a:ext cx="1361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zh-TW" altLang="en-US" sz="2200">
                  <a:ea typeface="標楷體" pitchFamily="65" charset="-120"/>
                </a:rPr>
                <a:t>實際引數的數目</a:t>
              </a:r>
            </a:p>
          </p:txBody>
        </p:sp>
      </p:grpSp>
      <p:sp>
        <p:nvSpPr>
          <p:cNvPr id="44048" name="Line 16"/>
          <p:cNvSpPr>
            <a:spLocks noChangeShapeType="1"/>
          </p:cNvSpPr>
          <p:nvPr/>
        </p:nvSpPr>
        <p:spPr bwMode="auto">
          <a:xfrm flipV="1">
            <a:off x="2071670" y="2211383"/>
            <a:ext cx="1152525" cy="574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 flipV="1">
            <a:off x="4000496" y="2211383"/>
            <a:ext cx="431800" cy="574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 flipH="1" flipV="1">
            <a:off x="5786446" y="2209795"/>
            <a:ext cx="287337" cy="576263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3419475" y="3500438"/>
            <a:ext cx="2087563" cy="576262"/>
            <a:chOff x="476" y="1117"/>
            <a:chExt cx="1724" cy="861"/>
          </a:xfrm>
        </p:grpSpPr>
        <p:sp>
          <p:nvSpPr>
            <p:cNvPr id="44052" name="Rectangle 20"/>
            <p:cNvSpPr>
              <a:spLocks noChangeArrowheads="1"/>
            </p:cNvSpPr>
            <p:nvPr/>
          </p:nvSpPr>
          <p:spPr bwMode="auto">
            <a:xfrm>
              <a:off x="477" y="1117"/>
              <a:ext cx="1723" cy="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zh-TW" sz="2200"/>
                <a:t>error(</a:t>
              </a:r>
              <a:r>
                <a:rPr lang="en-US" altLang="zh-TW" sz="2200">
                  <a:latin typeface="Arial"/>
                </a:rPr>
                <a:t>‘</a:t>
              </a:r>
              <a:r>
                <a:rPr lang="en-US" altLang="zh-TW" sz="2200"/>
                <a:t>msg</a:t>
              </a:r>
              <a:r>
                <a:rPr lang="en-US" altLang="zh-TW" sz="2200">
                  <a:latin typeface="Arial"/>
                </a:rPr>
                <a:t>’</a:t>
              </a:r>
              <a:r>
                <a:rPr lang="en-US" altLang="zh-TW" sz="2200"/>
                <a:t>); </a:t>
              </a:r>
              <a:endParaRPr lang="en-US" altLang="zh-TW" sz="2200">
                <a:solidFill>
                  <a:srgbClr val="0000FF"/>
                </a:solidFill>
              </a:endParaRPr>
            </a:p>
          </p:txBody>
        </p:sp>
        <p:sp>
          <p:nvSpPr>
            <p:cNvPr id="44053" name="AutoShape 21"/>
            <p:cNvSpPr>
              <a:spLocks noChangeArrowheads="1"/>
            </p:cNvSpPr>
            <p:nvPr/>
          </p:nvSpPr>
          <p:spPr bwMode="auto">
            <a:xfrm>
              <a:off x="476" y="1117"/>
              <a:ext cx="1678" cy="816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1403350" y="4581525"/>
            <a:ext cx="2808288" cy="503238"/>
            <a:chOff x="2426" y="1026"/>
            <a:chExt cx="1361" cy="336"/>
          </a:xfrm>
        </p:grpSpPr>
        <p:sp>
          <p:nvSpPr>
            <p:cNvPr id="44055" name="AutoShape 23"/>
            <p:cNvSpPr>
              <a:spLocks noChangeArrowheads="1"/>
            </p:cNvSpPr>
            <p:nvPr/>
          </p:nvSpPr>
          <p:spPr bwMode="auto">
            <a:xfrm>
              <a:off x="2426" y="1058"/>
              <a:ext cx="1291" cy="25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4056" name="Rectangle 24"/>
            <p:cNvSpPr>
              <a:spLocks noChangeArrowheads="1"/>
            </p:cNvSpPr>
            <p:nvPr/>
          </p:nvSpPr>
          <p:spPr bwMode="auto">
            <a:xfrm>
              <a:off x="2426" y="1026"/>
              <a:ext cx="1361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zh-TW" altLang="en-US" sz="2200">
                  <a:ea typeface="標楷體" pitchFamily="65" charset="-120"/>
                </a:rPr>
                <a:t>錯誤訊息的字元字串</a:t>
              </a:r>
            </a:p>
          </p:txBody>
        </p:sp>
      </p:grpSp>
      <p:sp>
        <p:nvSpPr>
          <p:cNvPr id="44057" name="Line 25"/>
          <p:cNvSpPr>
            <a:spLocks noChangeShapeType="1"/>
          </p:cNvSpPr>
          <p:nvPr/>
        </p:nvSpPr>
        <p:spPr bwMode="auto">
          <a:xfrm flipV="1">
            <a:off x="3492500" y="3860800"/>
            <a:ext cx="1008063" cy="7207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4572000" y="4437063"/>
            <a:ext cx="3671888" cy="1152525"/>
            <a:chOff x="2245" y="2160"/>
            <a:chExt cx="2313" cy="726"/>
          </a:xfrm>
        </p:grpSpPr>
        <p:sp>
          <p:nvSpPr>
            <p:cNvPr id="44059" name="AutoShape 27"/>
            <p:cNvSpPr>
              <a:spLocks noChangeArrowheads="1"/>
            </p:cNvSpPr>
            <p:nvPr/>
          </p:nvSpPr>
          <p:spPr bwMode="auto">
            <a:xfrm>
              <a:off x="2274" y="2160"/>
              <a:ext cx="2239" cy="69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4060" name="Rectangle 28"/>
            <p:cNvSpPr>
              <a:spLocks noChangeArrowheads="1"/>
            </p:cNvSpPr>
            <p:nvPr/>
          </p:nvSpPr>
          <p:spPr bwMode="auto">
            <a:xfrm>
              <a:off x="2245" y="2160"/>
              <a:ext cx="2313" cy="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zh-TW" altLang="en-US" sz="2200">
                  <a:ea typeface="標楷體" pitchFamily="65" charset="-120"/>
                </a:rPr>
                <a:t>可與</a:t>
              </a:r>
              <a:r>
                <a:rPr lang="en-US" altLang="zh-TW" sz="2200">
                  <a:ea typeface="標楷體" pitchFamily="65" charset="-120"/>
                </a:rPr>
                <a:t>nargchk</a:t>
              </a:r>
              <a:r>
                <a:rPr lang="zh-TW" altLang="en-US" sz="2200">
                  <a:ea typeface="標楷體" pitchFamily="65" charset="-120"/>
                </a:rPr>
                <a:t>互相搭配，當程式發生錯誤時，便會產生一個錯誤訊息</a:t>
              </a:r>
            </a:p>
          </p:txBody>
        </p:sp>
      </p:grpSp>
      <p:grpSp>
        <p:nvGrpSpPr>
          <p:cNvPr id="9" name="Group 30"/>
          <p:cNvGrpSpPr>
            <a:grpSpLocks/>
          </p:cNvGrpSpPr>
          <p:nvPr/>
        </p:nvGrpSpPr>
        <p:grpSpPr bwMode="auto">
          <a:xfrm>
            <a:off x="1619250" y="5445125"/>
            <a:ext cx="2447925" cy="576263"/>
            <a:chOff x="476" y="1117"/>
            <a:chExt cx="1724" cy="861"/>
          </a:xfrm>
        </p:grpSpPr>
        <p:sp>
          <p:nvSpPr>
            <p:cNvPr id="44063" name="Rectangle 31"/>
            <p:cNvSpPr>
              <a:spLocks noChangeArrowheads="1"/>
            </p:cNvSpPr>
            <p:nvPr/>
          </p:nvSpPr>
          <p:spPr bwMode="auto">
            <a:xfrm>
              <a:off x="477" y="1117"/>
              <a:ext cx="1723" cy="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zh-TW" sz="2200"/>
                <a:t>warning(</a:t>
              </a:r>
              <a:r>
                <a:rPr lang="en-US" altLang="zh-TW" sz="2200">
                  <a:latin typeface="Arial"/>
                </a:rPr>
                <a:t>‘</a:t>
              </a:r>
              <a:r>
                <a:rPr lang="en-US" altLang="zh-TW" sz="2200"/>
                <a:t>msg</a:t>
              </a:r>
              <a:r>
                <a:rPr lang="en-US" altLang="zh-TW" sz="2200">
                  <a:latin typeface="Arial"/>
                </a:rPr>
                <a:t>’</a:t>
              </a:r>
              <a:r>
                <a:rPr lang="en-US" altLang="zh-TW" sz="2200"/>
                <a:t>); </a:t>
              </a:r>
              <a:endParaRPr lang="en-US" altLang="zh-TW" sz="2200">
                <a:solidFill>
                  <a:srgbClr val="0000FF"/>
                </a:solidFill>
              </a:endParaRPr>
            </a:p>
          </p:txBody>
        </p:sp>
        <p:sp>
          <p:nvSpPr>
            <p:cNvPr id="44064" name="AutoShape 32"/>
            <p:cNvSpPr>
              <a:spLocks noChangeArrowheads="1"/>
            </p:cNvSpPr>
            <p:nvPr/>
          </p:nvSpPr>
          <p:spPr bwMode="auto">
            <a:xfrm>
              <a:off x="476" y="1117"/>
              <a:ext cx="1678" cy="816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44066" name="Line 34"/>
          <p:cNvSpPr>
            <a:spLocks noChangeShapeType="1"/>
          </p:cNvSpPr>
          <p:nvPr/>
        </p:nvSpPr>
        <p:spPr bwMode="auto">
          <a:xfrm>
            <a:off x="4787900" y="4076700"/>
            <a:ext cx="1079500" cy="360363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4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4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4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4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8" grpId="0" animBg="1"/>
      <p:bldP spid="44049" grpId="0" animBg="1"/>
      <p:bldP spid="44050" grpId="0" animBg="1"/>
      <p:bldP spid="44057" grpId="0" animBg="1"/>
      <p:bldP spid="44066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使用者定義函式</a:t>
            </a:r>
            <a:endParaRPr lang="en-US" altLang="zh-TW"/>
          </a:p>
        </p:txBody>
      </p:sp>
      <p:sp>
        <p:nvSpPr>
          <p:cNvPr id="15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16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D8C3-CDFF-4DB1-81C5-5129BE785EEF}" type="slidenum">
              <a:rPr lang="en-US" altLang="zh-TW"/>
              <a:pPr/>
              <a:t>43</a:t>
            </a:fld>
            <a:endParaRPr lang="en-US" altLang="zh-TW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範例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47050" cy="4456113"/>
          </a:xfrm>
        </p:spPr>
        <p:txBody>
          <a:bodyPr/>
          <a:lstStyle/>
          <a:p>
            <a:r>
              <a:rPr lang="zh-TW" altLang="en-US" sz="2800">
                <a:ea typeface="標楷體" pitchFamily="65" charset="-120"/>
              </a:rPr>
              <a:t>輸入直角座標</a:t>
            </a:r>
            <a:r>
              <a:rPr lang="en-US" altLang="zh-TW" sz="2800">
                <a:ea typeface="標楷體" pitchFamily="65" charset="-120"/>
              </a:rPr>
              <a:t>(x,y)</a:t>
            </a:r>
            <a:r>
              <a:rPr lang="zh-TW" altLang="en-US" sz="2800">
                <a:ea typeface="標楷體" pitchFamily="65" charset="-120"/>
              </a:rPr>
              <a:t>，轉換成極座標       輸出</a:t>
            </a:r>
          </a:p>
          <a:p>
            <a:endParaRPr lang="zh-TW" altLang="en-US" sz="2800">
              <a:ea typeface="標楷體" pitchFamily="65" charset="-120"/>
            </a:endParaRPr>
          </a:p>
          <a:p>
            <a:endParaRPr lang="zh-TW" altLang="en-US" sz="2800">
              <a:ea typeface="標楷體" pitchFamily="65" charset="-120"/>
            </a:endParaRPr>
          </a:p>
          <a:p>
            <a:r>
              <a:rPr lang="zh-TW" altLang="en-US" sz="2800">
                <a:ea typeface="標楷體" pitchFamily="65" charset="-120"/>
              </a:rPr>
              <a:t>如果只輸入一個引數，則函式假設</a:t>
            </a:r>
            <a:r>
              <a:rPr lang="en-US" altLang="zh-TW" sz="2800">
                <a:ea typeface="標楷體" pitchFamily="65" charset="-120"/>
              </a:rPr>
              <a:t>y</a:t>
            </a:r>
            <a:r>
              <a:rPr lang="zh-TW" altLang="en-US" sz="2800">
                <a:ea typeface="標楷體" pitchFamily="65" charset="-120"/>
              </a:rPr>
              <a:t>值為</a:t>
            </a:r>
            <a:r>
              <a:rPr lang="en-US" altLang="zh-TW" sz="2800">
                <a:ea typeface="標楷體" pitchFamily="65" charset="-120"/>
              </a:rPr>
              <a:t>0</a:t>
            </a:r>
          </a:p>
          <a:p>
            <a:endParaRPr lang="en-US" altLang="zh-TW" sz="2800">
              <a:ea typeface="標楷體" pitchFamily="65" charset="-120"/>
            </a:endParaRPr>
          </a:p>
          <a:p>
            <a:endParaRPr lang="en-US" altLang="zh-TW" sz="2800">
              <a:ea typeface="標楷體" pitchFamily="65" charset="-120"/>
            </a:endParaRPr>
          </a:p>
          <a:p>
            <a:r>
              <a:rPr lang="zh-TW" altLang="en-US" sz="2800">
                <a:ea typeface="標楷體" pitchFamily="65" charset="-120"/>
              </a:rPr>
              <a:t>如果呼叫此函式的敘述式只有一個輸出引數，則傳回距離值</a:t>
            </a:r>
          </a:p>
        </p:txBody>
      </p:sp>
      <p:graphicFrame>
        <p:nvGraphicFramePr>
          <p:cNvPr id="4608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372225" y="1658938"/>
          <a:ext cx="860425" cy="474662"/>
        </p:xfrm>
        <a:graphic>
          <a:graphicData uri="http://schemas.openxmlformats.org/presentationml/2006/ole">
            <p:oleObj spid="_x0000_s5122" name="方程式" r:id="rId4" imgW="368280" imgH="203040" progId="Equation.3">
              <p:embed/>
            </p:oleObj>
          </a:graphicData>
        </a:graphic>
      </p:graphicFrame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555875" y="2205038"/>
            <a:ext cx="3671888" cy="885825"/>
            <a:chOff x="2245" y="2976"/>
            <a:chExt cx="2313" cy="558"/>
          </a:xfrm>
        </p:grpSpPr>
        <p:sp>
          <p:nvSpPr>
            <p:cNvPr id="46087" name="AutoShape 7"/>
            <p:cNvSpPr>
              <a:spLocks noChangeArrowheads="1"/>
            </p:cNvSpPr>
            <p:nvPr/>
          </p:nvSpPr>
          <p:spPr bwMode="auto">
            <a:xfrm>
              <a:off x="2245" y="2976"/>
              <a:ext cx="2194" cy="55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6088" name="Rectangle 8"/>
            <p:cNvSpPr>
              <a:spLocks noChangeArrowheads="1"/>
            </p:cNvSpPr>
            <p:nvPr/>
          </p:nvSpPr>
          <p:spPr bwMode="auto">
            <a:xfrm>
              <a:off x="2245" y="2976"/>
              <a:ext cx="2313" cy="5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zh-TW" sz="2200">
                  <a:ea typeface="標楷體" pitchFamily="65" charset="-120"/>
                </a:rPr>
                <a:t>angle : angle in degree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2200">
                  <a:ea typeface="標楷體" pitchFamily="65" charset="-120"/>
                </a:rPr>
                <a:t>mag :magnitude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490913" y="3644900"/>
            <a:ext cx="1944687" cy="1079500"/>
            <a:chOff x="2245" y="2976"/>
            <a:chExt cx="2313" cy="558"/>
          </a:xfrm>
        </p:grpSpPr>
        <p:sp>
          <p:nvSpPr>
            <p:cNvPr id="46091" name="AutoShape 11"/>
            <p:cNvSpPr>
              <a:spLocks noChangeArrowheads="1"/>
            </p:cNvSpPr>
            <p:nvPr/>
          </p:nvSpPr>
          <p:spPr bwMode="auto">
            <a:xfrm>
              <a:off x="2245" y="2976"/>
              <a:ext cx="2194" cy="55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6092" name="Rectangle 12"/>
            <p:cNvSpPr>
              <a:spLocks noChangeArrowheads="1"/>
            </p:cNvSpPr>
            <p:nvPr/>
          </p:nvSpPr>
          <p:spPr bwMode="auto">
            <a:xfrm>
              <a:off x="2245" y="2976"/>
              <a:ext cx="2313" cy="5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zh-TW">
                  <a:ea typeface="標楷體" pitchFamily="65" charset="-120"/>
                </a:rPr>
                <a:t>if </a:t>
              </a:r>
              <a:r>
                <a:rPr lang="en-US" altLang="zh-TW">
                  <a:solidFill>
                    <a:srgbClr val="6600FF"/>
                  </a:solidFill>
                  <a:ea typeface="標楷體" pitchFamily="65" charset="-120"/>
                </a:rPr>
                <a:t>nargin</a:t>
              </a:r>
              <a:r>
                <a:rPr lang="en-US" altLang="zh-TW">
                  <a:ea typeface="標楷體" pitchFamily="65" charset="-120"/>
                </a:rPr>
                <a:t> &lt; 2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>
                  <a:ea typeface="標楷體" pitchFamily="65" charset="-120"/>
                </a:rPr>
                <a:t>     y = 0;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>
                  <a:ea typeface="標楷體" pitchFamily="65" charset="-120"/>
                </a:rPr>
                <a:t>end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916238" y="5229225"/>
            <a:ext cx="4319587" cy="1079500"/>
            <a:chOff x="2245" y="2976"/>
            <a:chExt cx="2313" cy="558"/>
          </a:xfrm>
        </p:grpSpPr>
        <p:sp>
          <p:nvSpPr>
            <p:cNvPr id="46094" name="AutoShape 14"/>
            <p:cNvSpPr>
              <a:spLocks noChangeArrowheads="1"/>
            </p:cNvSpPr>
            <p:nvPr/>
          </p:nvSpPr>
          <p:spPr bwMode="auto">
            <a:xfrm>
              <a:off x="2245" y="2976"/>
              <a:ext cx="2194" cy="55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6095" name="Rectangle 15"/>
            <p:cNvSpPr>
              <a:spLocks noChangeArrowheads="1"/>
            </p:cNvSpPr>
            <p:nvPr/>
          </p:nvSpPr>
          <p:spPr bwMode="auto">
            <a:xfrm>
              <a:off x="2245" y="2976"/>
              <a:ext cx="2313" cy="5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zh-TW">
                  <a:ea typeface="標楷體" pitchFamily="65" charset="-120"/>
                </a:rPr>
                <a:t>if </a:t>
              </a:r>
              <a:r>
                <a:rPr lang="en-US" altLang="zh-TW">
                  <a:solidFill>
                    <a:srgbClr val="6600FF"/>
                  </a:solidFill>
                  <a:ea typeface="標楷體" pitchFamily="65" charset="-120"/>
                </a:rPr>
                <a:t>nargout</a:t>
              </a:r>
              <a:r>
                <a:rPr lang="en-US" altLang="zh-TW">
                  <a:ea typeface="標楷體" pitchFamily="65" charset="-120"/>
                </a:rPr>
                <a:t> == 2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>
                  <a:ea typeface="標楷體" pitchFamily="65" charset="-120"/>
                </a:rPr>
                <a:t>     angle = atan2(y,x) * 180 / pi;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>
                  <a:ea typeface="標楷體" pitchFamily="65" charset="-120"/>
                </a:rPr>
                <a:t>end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使用者定義函式</a:t>
            </a:r>
            <a:endParaRPr lang="en-US" altLang="zh-TW"/>
          </a:p>
        </p:txBody>
      </p:sp>
      <p:sp>
        <p:nvSpPr>
          <p:cNvPr id="2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2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9A047-81EE-49F2-849C-71C2591FE085}" type="slidenum">
              <a:rPr lang="en-US" altLang="zh-TW"/>
              <a:pPr/>
              <a:t>44</a:t>
            </a:fld>
            <a:endParaRPr lang="en-US" altLang="zh-TW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8750" y="333375"/>
            <a:ext cx="8229600" cy="572293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zh-TW" sz="1600"/>
              <a:t>function [mag, angle] = polar_value(x,y)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/>
              <a:t>%POLAR_VALUE Converts (x,y) to (r,theta)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zh-TW" sz="160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/>
              <a:t>% Check for a legal number of input arguments.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>
                <a:solidFill>
                  <a:srgbClr val="6600FF"/>
                </a:solidFill>
              </a:rPr>
              <a:t>msg = nargchk(1,2,nargin);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>
                <a:solidFill>
                  <a:srgbClr val="6600FF"/>
                </a:solidFill>
              </a:rPr>
              <a:t>error(msg);</a:t>
            </a:r>
            <a:r>
              <a:rPr lang="en-US" altLang="zh-TW" sz="160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zh-TW" sz="160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/>
              <a:t>% If the y argument is missing, set it to 0.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>
                <a:solidFill>
                  <a:srgbClr val="6600FF"/>
                </a:solidFill>
              </a:rPr>
              <a:t>if nargin &lt; 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/>
              <a:t>   y =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/>
              <a:t>end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/>
              <a:t>% a warning message.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/>
              <a:t>if x == 0 &amp; y == 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/>
              <a:t>   </a:t>
            </a:r>
            <a:r>
              <a:rPr lang="en-US" altLang="zh-TW" sz="1600">
                <a:solidFill>
                  <a:srgbClr val="6600FF"/>
                </a:solidFill>
              </a:rPr>
              <a:t>msg = 'Both x and y are zero: angle is meaningless!';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/>
              <a:t>   </a:t>
            </a:r>
            <a:r>
              <a:rPr lang="en-US" altLang="zh-TW" sz="1600">
                <a:solidFill>
                  <a:srgbClr val="6600FF"/>
                </a:solidFill>
              </a:rPr>
              <a:t>warning(msg);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/>
              <a:t>end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/>
              <a:t>% Now calculate the magnitude.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/>
              <a:t>mag = sqrt(x.^2 + y.^2);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/>
              <a:t>% If the second output argument is present, calculate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/>
              <a:t>% angle in degrees.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/>
              <a:t>if </a:t>
            </a:r>
            <a:r>
              <a:rPr lang="en-US" altLang="zh-TW" sz="1600">
                <a:solidFill>
                  <a:srgbClr val="6600FF"/>
                </a:solidFill>
              </a:rPr>
              <a:t>nargout == 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/>
              <a:t>   angle = atan2(y,x) * 180/pi;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/>
              <a:t>end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zh-TW" sz="1600"/>
          </a:p>
          <a:p>
            <a:pPr>
              <a:lnSpc>
                <a:spcPct val="80000"/>
              </a:lnSpc>
            </a:pPr>
            <a:endParaRPr lang="en-US" altLang="zh-TW" sz="16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427538" y="2349500"/>
            <a:ext cx="4608512" cy="1223963"/>
            <a:chOff x="2245" y="2160"/>
            <a:chExt cx="2313" cy="726"/>
          </a:xfrm>
        </p:grpSpPr>
        <p:sp>
          <p:nvSpPr>
            <p:cNvPr id="49157" name="AutoShape 5"/>
            <p:cNvSpPr>
              <a:spLocks noChangeArrowheads="1"/>
            </p:cNvSpPr>
            <p:nvPr/>
          </p:nvSpPr>
          <p:spPr bwMode="auto">
            <a:xfrm>
              <a:off x="2274" y="2160"/>
              <a:ext cx="2239" cy="69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58" name="Rectangle 6"/>
            <p:cNvSpPr>
              <a:spLocks noChangeArrowheads="1"/>
            </p:cNvSpPr>
            <p:nvPr/>
          </p:nvSpPr>
          <p:spPr bwMode="auto">
            <a:xfrm>
              <a:off x="2245" y="2160"/>
              <a:ext cx="2313" cy="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zh-TW" sz="2000"/>
                <a:t>&gt;&gt; [mag angle] = polar_value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2000">
                  <a:solidFill>
                    <a:srgbClr val="FF3300"/>
                  </a:solidFill>
                </a:rPr>
                <a:t>??? Error using ==&gt; polar_value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2000">
                  <a:solidFill>
                    <a:srgbClr val="FF3300"/>
                  </a:solidFill>
                </a:rPr>
                <a:t>Not enough input arguments.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779838" y="5084763"/>
            <a:ext cx="5256212" cy="1223962"/>
            <a:chOff x="2245" y="2160"/>
            <a:chExt cx="2313" cy="726"/>
          </a:xfrm>
        </p:grpSpPr>
        <p:sp>
          <p:nvSpPr>
            <p:cNvPr id="49160" name="AutoShape 8"/>
            <p:cNvSpPr>
              <a:spLocks noChangeArrowheads="1"/>
            </p:cNvSpPr>
            <p:nvPr/>
          </p:nvSpPr>
          <p:spPr bwMode="auto">
            <a:xfrm>
              <a:off x="2274" y="2160"/>
              <a:ext cx="2239" cy="69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61" name="Rectangle 9"/>
            <p:cNvSpPr>
              <a:spLocks noChangeArrowheads="1"/>
            </p:cNvSpPr>
            <p:nvPr/>
          </p:nvSpPr>
          <p:spPr bwMode="auto">
            <a:xfrm>
              <a:off x="2245" y="2160"/>
              <a:ext cx="2313" cy="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zh-TW" sz="2000"/>
                <a:t>&gt;&gt; [mag angle] = polar_value(1,-1,1)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2000">
                  <a:solidFill>
                    <a:srgbClr val="FF3300"/>
                  </a:solidFill>
                </a:rPr>
                <a:t>??? Error using ==&gt; polar_value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2000">
                  <a:solidFill>
                    <a:srgbClr val="FF3300"/>
                  </a:solidFill>
                </a:rPr>
                <a:t>Too many input arguments.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148263" y="115888"/>
            <a:ext cx="3814762" cy="1584325"/>
            <a:chOff x="2245" y="2160"/>
            <a:chExt cx="2313" cy="726"/>
          </a:xfrm>
        </p:grpSpPr>
        <p:sp>
          <p:nvSpPr>
            <p:cNvPr id="49163" name="AutoShape 11"/>
            <p:cNvSpPr>
              <a:spLocks noChangeArrowheads="1"/>
            </p:cNvSpPr>
            <p:nvPr/>
          </p:nvSpPr>
          <p:spPr bwMode="auto">
            <a:xfrm>
              <a:off x="2274" y="2160"/>
              <a:ext cx="2239" cy="69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64" name="Rectangle 12"/>
            <p:cNvSpPr>
              <a:spLocks noChangeArrowheads="1"/>
            </p:cNvSpPr>
            <p:nvPr/>
          </p:nvSpPr>
          <p:spPr bwMode="auto">
            <a:xfrm>
              <a:off x="2245" y="2160"/>
              <a:ext cx="2313" cy="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da-DK" altLang="zh-TW" sz="1600"/>
                <a:t>&gt;&gt; [mag angle] = polar_value(1)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da-DK" altLang="zh-TW" sz="1600"/>
                <a:t>mag =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da-DK" altLang="zh-TW" sz="1600"/>
                <a:t>     1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da-DK" altLang="zh-TW" sz="1600"/>
                <a:t>angle =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da-DK" altLang="zh-TW" sz="1600"/>
                <a:t>     0</a:t>
              </a:r>
              <a:endParaRPr lang="en-US" altLang="zh-TW" sz="1600"/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5005388" y="1844675"/>
            <a:ext cx="4103687" cy="1584325"/>
            <a:chOff x="2245" y="2160"/>
            <a:chExt cx="2313" cy="726"/>
          </a:xfrm>
        </p:grpSpPr>
        <p:sp>
          <p:nvSpPr>
            <p:cNvPr id="49166" name="AutoShape 14"/>
            <p:cNvSpPr>
              <a:spLocks noChangeArrowheads="1"/>
            </p:cNvSpPr>
            <p:nvPr/>
          </p:nvSpPr>
          <p:spPr bwMode="auto">
            <a:xfrm>
              <a:off x="2274" y="2160"/>
              <a:ext cx="2239" cy="69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67" name="Rectangle 15"/>
            <p:cNvSpPr>
              <a:spLocks noChangeArrowheads="1"/>
            </p:cNvSpPr>
            <p:nvPr/>
          </p:nvSpPr>
          <p:spPr bwMode="auto">
            <a:xfrm>
              <a:off x="2245" y="2160"/>
              <a:ext cx="2313" cy="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da-DK" altLang="zh-TW" sz="1600"/>
                <a:t>&gt;&gt; [mag angle] = polar_value(1,-1)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da-DK" altLang="zh-TW" sz="1600"/>
                <a:t>mag =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da-DK" altLang="zh-TW" sz="1600"/>
                <a:t>    1.4142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da-DK" altLang="zh-TW" sz="1600"/>
                <a:t>angle =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da-DK" altLang="zh-TW" sz="1600"/>
                <a:t>   -45</a:t>
              </a:r>
              <a:endParaRPr lang="en-US" altLang="zh-TW" sz="1600"/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3132138" y="765175"/>
            <a:ext cx="5905500" cy="2160588"/>
            <a:chOff x="2245" y="2160"/>
            <a:chExt cx="2313" cy="726"/>
          </a:xfrm>
        </p:grpSpPr>
        <p:sp>
          <p:nvSpPr>
            <p:cNvPr id="49169" name="AutoShape 17"/>
            <p:cNvSpPr>
              <a:spLocks noChangeArrowheads="1"/>
            </p:cNvSpPr>
            <p:nvPr/>
          </p:nvSpPr>
          <p:spPr bwMode="auto">
            <a:xfrm>
              <a:off x="2274" y="2160"/>
              <a:ext cx="2239" cy="69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170" name="Rectangle 18"/>
            <p:cNvSpPr>
              <a:spLocks noChangeArrowheads="1"/>
            </p:cNvSpPr>
            <p:nvPr/>
          </p:nvSpPr>
          <p:spPr bwMode="auto">
            <a:xfrm>
              <a:off x="2245" y="2160"/>
              <a:ext cx="2313" cy="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zh-TW" sz="1600"/>
                <a:t>&gt;&gt; [mag angle] = polar_value(0,0)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1600"/>
                <a:t>Warning: Both x and y are zero: angle is meaningless!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1600"/>
                <a:t>&gt; In polar_value at 32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1600"/>
                <a:t>mag =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1600"/>
                <a:t>     0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1600"/>
                <a:t>angle =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1600"/>
                <a:t>     0</a:t>
              </a:r>
            </a:p>
          </p:txBody>
        </p:sp>
      </p:grpSp>
      <p:sp>
        <p:nvSpPr>
          <p:cNvPr id="49171" name="AutoShape 19"/>
          <p:cNvSpPr>
            <a:spLocks noChangeArrowheads="1"/>
          </p:cNvSpPr>
          <p:nvPr/>
        </p:nvSpPr>
        <p:spPr bwMode="auto">
          <a:xfrm>
            <a:off x="179388" y="1268413"/>
            <a:ext cx="3024187" cy="576262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173" name="AutoShape 21"/>
          <p:cNvSpPr>
            <a:spLocks noChangeArrowheads="1"/>
          </p:cNvSpPr>
          <p:nvPr/>
        </p:nvSpPr>
        <p:spPr bwMode="auto">
          <a:xfrm rot="1971172">
            <a:off x="2597150" y="2373313"/>
            <a:ext cx="1944688" cy="144462"/>
          </a:xfrm>
          <a:prstGeom prst="leftArrow">
            <a:avLst>
              <a:gd name="adj1" fmla="val 50000"/>
              <a:gd name="adj2" fmla="val 33654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174" name="AutoShape 22"/>
          <p:cNvSpPr>
            <a:spLocks noChangeArrowheads="1"/>
          </p:cNvSpPr>
          <p:nvPr/>
        </p:nvSpPr>
        <p:spPr bwMode="auto">
          <a:xfrm rot="13363209">
            <a:off x="1044575" y="3429000"/>
            <a:ext cx="4464050" cy="144463"/>
          </a:xfrm>
          <a:prstGeom prst="rightArrow">
            <a:avLst>
              <a:gd name="adj1" fmla="val 50000"/>
              <a:gd name="adj2" fmla="val 7725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175" name="AutoShape 23"/>
          <p:cNvSpPr>
            <a:spLocks noChangeArrowheads="1"/>
          </p:cNvSpPr>
          <p:nvPr/>
        </p:nvSpPr>
        <p:spPr bwMode="auto">
          <a:xfrm>
            <a:off x="107950" y="2276475"/>
            <a:ext cx="1512888" cy="792163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176" name="AutoShape 24"/>
          <p:cNvSpPr>
            <a:spLocks noChangeArrowheads="1"/>
          </p:cNvSpPr>
          <p:nvPr/>
        </p:nvSpPr>
        <p:spPr bwMode="auto">
          <a:xfrm rot="9408084">
            <a:off x="1187450" y="1268413"/>
            <a:ext cx="4105275" cy="144462"/>
          </a:xfrm>
          <a:prstGeom prst="rightArrow">
            <a:avLst>
              <a:gd name="adj1" fmla="val 50000"/>
              <a:gd name="adj2" fmla="val 71044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177" name="AutoShape 25"/>
          <p:cNvSpPr>
            <a:spLocks noChangeArrowheads="1"/>
          </p:cNvSpPr>
          <p:nvPr/>
        </p:nvSpPr>
        <p:spPr bwMode="auto">
          <a:xfrm>
            <a:off x="107950" y="3213100"/>
            <a:ext cx="5976938" cy="10795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178" name="AutoShape 26"/>
          <p:cNvSpPr>
            <a:spLocks noChangeArrowheads="1"/>
          </p:cNvSpPr>
          <p:nvPr/>
        </p:nvSpPr>
        <p:spPr bwMode="auto">
          <a:xfrm rot="7626640">
            <a:off x="2770982" y="2853531"/>
            <a:ext cx="576262" cy="142875"/>
          </a:xfrm>
          <a:prstGeom prst="rightArrow">
            <a:avLst>
              <a:gd name="adj1" fmla="val 50000"/>
              <a:gd name="adj2" fmla="val 100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9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" dur="500"/>
                                        <p:tgtEl>
                                          <p:spTgt spid="49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9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4" dur="500"/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7" dur="500"/>
                                        <p:tgtEl>
                                          <p:spTgt spid="49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49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9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4" dur="500"/>
                                        <p:tgtEl>
                                          <p:spTgt spid="49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7" dur="500"/>
                                        <p:tgtEl>
                                          <p:spTgt spid="49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49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49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71" grpId="0" animBg="1"/>
      <p:bldP spid="49171" grpId="1" animBg="1"/>
      <p:bldP spid="49173" grpId="0" animBg="1"/>
      <p:bldP spid="49173" grpId="1" animBg="1"/>
      <p:bldP spid="49174" grpId="0" animBg="1"/>
      <p:bldP spid="49174" grpId="1" animBg="1"/>
      <p:bldP spid="49175" grpId="0" animBg="1"/>
      <p:bldP spid="49175" grpId="1" animBg="1"/>
      <p:bldP spid="49176" grpId="0" animBg="1"/>
      <p:bldP spid="49176" grpId="1" animBg="1"/>
      <p:bldP spid="49177" grpId="0" animBg="1"/>
      <p:bldP spid="49178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使用者定義函式</a:t>
            </a:r>
            <a:endParaRPr lang="en-US" altLang="zh-TW"/>
          </a:p>
        </p:txBody>
      </p:sp>
      <p:sp>
        <p:nvSpPr>
          <p:cNvPr id="29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3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9E32-CEC0-4936-81B4-A469D3D10421}" type="slidenum">
              <a:rPr lang="en-US" altLang="zh-TW"/>
              <a:pPr/>
              <a:t>45</a:t>
            </a:fld>
            <a:endParaRPr lang="en-US" altLang="zh-TW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15888"/>
            <a:ext cx="8243887" cy="725487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4.4 </a:t>
            </a:r>
            <a:r>
              <a:rPr lang="zh-TW" altLang="en-US" dirty="0">
                <a:ea typeface="標楷體" pitchFamily="65" charset="-120"/>
              </a:rPr>
              <a:t>含函式的函式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52500"/>
            <a:ext cx="8229600" cy="11080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2400">
                <a:ea typeface="標楷體" pitchFamily="65" charset="-120"/>
              </a:rPr>
              <a:t>是一種輸入引數包含其他函式名稱的函式，而這些傳入函式名稱的函式，會在含函式的函式執行過程中，被呼叫來使用。</a:t>
            </a:r>
          </a:p>
        </p:txBody>
      </p:sp>
      <p:sp>
        <p:nvSpPr>
          <p:cNvPr id="74756" name="AutoShape 4"/>
          <p:cNvSpPr>
            <a:spLocks noChangeArrowheads="1"/>
          </p:cNvSpPr>
          <p:nvPr/>
        </p:nvSpPr>
        <p:spPr bwMode="auto">
          <a:xfrm>
            <a:off x="539750" y="908050"/>
            <a:ext cx="8135938" cy="1223963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55650" y="2276475"/>
            <a:ext cx="7200900" cy="576263"/>
            <a:chOff x="476" y="1842"/>
            <a:chExt cx="4536" cy="363"/>
          </a:xfrm>
        </p:grpSpPr>
        <p:sp>
          <p:nvSpPr>
            <p:cNvPr id="74758" name="Rectangle 6"/>
            <p:cNvSpPr>
              <a:spLocks noChangeArrowheads="1"/>
            </p:cNvSpPr>
            <p:nvPr/>
          </p:nvSpPr>
          <p:spPr bwMode="auto">
            <a:xfrm>
              <a:off x="569" y="1859"/>
              <a:ext cx="4443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fr-FR" altLang="zh-TW" sz="2400"/>
                <a:t>fzero</a:t>
              </a:r>
              <a:r>
                <a:rPr lang="zh-TW" altLang="fr-FR" sz="2400"/>
                <a:t>：</a:t>
              </a:r>
              <a:r>
                <a:rPr lang="zh-TW" altLang="fr-FR" sz="2400">
                  <a:ea typeface="標楷體" pitchFamily="65" charset="-120"/>
                </a:rPr>
                <a:t>內建函式，找出只含一個變數函式之零點</a:t>
              </a:r>
              <a:endParaRPr lang="zh-TW" altLang="en-US" sz="2400">
                <a:ea typeface="標楷體" pitchFamily="65" charset="-120"/>
              </a:endParaRPr>
            </a:p>
          </p:txBody>
        </p:sp>
        <p:sp>
          <p:nvSpPr>
            <p:cNvPr id="74759" name="AutoShape 7"/>
            <p:cNvSpPr>
              <a:spLocks noChangeArrowheads="1"/>
            </p:cNvSpPr>
            <p:nvPr/>
          </p:nvSpPr>
          <p:spPr bwMode="auto">
            <a:xfrm>
              <a:off x="476" y="1842"/>
              <a:ext cx="4461" cy="363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755650" y="3068638"/>
            <a:ext cx="3024188" cy="1152525"/>
            <a:chOff x="2245" y="2160"/>
            <a:chExt cx="2313" cy="726"/>
          </a:xfrm>
        </p:grpSpPr>
        <p:sp>
          <p:nvSpPr>
            <p:cNvPr id="74762" name="AutoShape 10"/>
            <p:cNvSpPr>
              <a:spLocks noChangeArrowheads="1"/>
            </p:cNvSpPr>
            <p:nvPr/>
          </p:nvSpPr>
          <p:spPr bwMode="auto">
            <a:xfrm>
              <a:off x="2274" y="2160"/>
              <a:ext cx="2239" cy="69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4763" name="Rectangle 11"/>
            <p:cNvSpPr>
              <a:spLocks noChangeArrowheads="1"/>
            </p:cNvSpPr>
            <p:nvPr/>
          </p:nvSpPr>
          <p:spPr bwMode="auto">
            <a:xfrm>
              <a:off x="2245" y="2160"/>
              <a:ext cx="2313" cy="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it-IT" altLang="zh-TW" sz="2000"/>
                <a:t>&gt;&gt; fzero('cos',[0 pi])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it-IT" altLang="zh-TW" sz="2000"/>
                <a:t>ans =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it-IT" altLang="zh-TW" sz="2000"/>
                <a:t>    1.5708</a:t>
              </a:r>
              <a:endParaRPr lang="en-US" altLang="zh-TW" sz="2000"/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211638" y="3068638"/>
            <a:ext cx="3673475" cy="1152525"/>
            <a:chOff x="2245" y="2160"/>
            <a:chExt cx="2313" cy="726"/>
          </a:xfrm>
        </p:grpSpPr>
        <p:sp>
          <p:nvSpPr>
            <p:cNvPr id="74765" name="AutoShape 13"/>
            <p:cNvSpPr>
              <a:spLocks noChangeArrowheads="1"/>
            </p:cNvSpPr>
            <p:nvPr/>
          </p:nvSpPr>
          <p:spPr bwMode="auto">
            <a:xfrm>
              <a:off x="2274" y="2160"/>
              <a:ext cx="2239" cy="69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4766" name="Rectangle 14"/>
            <p:cNvSpPr>
              <a:spLocks noChangeArrowheads="1"/>
            </p:cNvSpPr>
            <p:nvPr/>
          </p:nvSpPr>
          <p:spPr bwMode="auto">
            <a:xfrm>
              <a:off x="2245" y="2160"/>
              <a:ext cx="2313" cy="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it-IT" altLang="zh-TW" sz="2000"/>
                <a:t>&gt;&gt; fzero('exp(x)-2',[0 pi])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it-IT" altLang="zh-TW" sz="2000"/>
                <a:t>ans =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it-IT" altLang="zh-TW" sz="2000"/>
                <a:t>    0.6931</a:t>
              </a:r>
              <a:endParaRPr lang="en-US" altLang="zh-TW" sz="2000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755650" y="4437063"/>
            <a:ext cx="3311525" cy="865187"/>
            <a:chOff x="2245" y="2160"/>
            <a:chExt cx="2313" cy="726"/>
          </a:xfrm>
        </p:grpSpPr>
        <p:sp>
          <p:nvSpPr>
            <p:cNvPr id="74768" name="AutoShape 16"/>
            <p:cNvSpPr>
              <a:spLocks noChangeArrowheads="1"/>
            </p:cNvSpPr>
            <p:nvPr/>
          </p:nvSpPr>
          <p:spPr bwMode="auto">
            <a:xfrm>
              <a:off x="2274" y="2160"/>
              <a:ext cx="2239" cy="69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4769" name="Rectangle 17"/>
            <p:cNvSpPr>
              <a:spLocks noChangeArrowheads="1"/>
            </p:cNvSpPr>
            <p:nvPr/>
          </p:nvSpPr>
          <p:spPr bwMode="auto">
            <a:xfrm>
              <a:off x="2245" y="2160"/>
              <a:ext cx="2313" cy="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it-IT" altLang="zh-TW" sz="2000"/>
                <a:t>function val = </a:t>
              </a:r>
              <a:r>
                <a:rPr lang="it-IT" altLang="zh-TW" sz="2000">
                  <a:solidFill>
                    <a:srgbClr val="FF3300"/>
                  </a:solidFill>
                </a:rPr>
                <a:t>exp_2</a:t>
              </a:r>
              <a:r>
                <a:rPr lang="it-IT" altLang="zh-TW" sz="2000"/>
                <a:t>(x)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it-IT" altLang="zh-TW" sz="2000"/>
                <a:t>val = exp(x) - 2;</a:t>
              </a:r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4427538" y="4365625"/>
            <a:ext cx="3673475" cy="1152525"/>
            <a:chOff x="2245" y="2160"/>
            <a:chExt cx="2313" cy="726"/>
          </a:xfrm>
        </p:grpSpPr>
        <p:sp>
          <p:nvSpPr>
            <p:cNvPr id="74771" name="AutoShape 19"/>
            <p:cNvSpPr>
              <a:spLocks noChangeArrowheads="1"/>
            </p:cNvSpPr>
            <p:nvPr/>
          </p:nvSpPr>
          <p:spPr bwMode="auto">
            <a:xfrm>
              <a:off x="2274" y="2160"/>
              <a:ext cx="2239" cy="69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4772" name="Rectangle 20"/>
            <p:cNvSpPr>
              <a:spLocks noChangeArrowheads="1"/>
            </p:cNvSpPr>
            <p:nvPr/>
          </p:nvSpPr>
          <p:spPr bwMode="auto">
            <a:xfrm>
              <a:off x="2245" y="2160"/>
              <a:ext cx="2313" cy="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it-IT" altLang="zh-TW" sz="2000"/>
                <a:t>&gt;&gt; fzero( </a:t>
              </a:r>
              <a:r>
                <a:rPr lang="it-IT" altLang="zh-TW" sz="2000">
                  <a:solidFill>
                    <a:srgbClr val="FF3300"/>
                  </a:solidFill>
                </a:rPr>
                <a:t>@exp_2</a:t>
              </a:r>
              <a:r>
                <a:rPr lang="it-IT" altLang="zh-TW" sz="2000"/>
                <a:t>,[0 pi] )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it-IT" altLang="zh-TW" sz="2000"/>
                <a:t>ans =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it-IT" altLang="zh-TW" sz="2000"/>
                <a:t>    0.6931</a:t>
              </a:r>
              <a:endParaRPr lang="en-US" altLang="zh-TW" sz="2000"/>
            </a:p>
          </p:txBody>
        </p:sp>
      </p:grpSp>
      <p:sp>
        <p:nvSpPr>
          <p:cNvPr id="74773" name="AutoShape 21"/>
          <p:cNvSpPr>
            <a:spLocks noChangeArrowheads="1"/>
          </p:cNvSpPr>
          <p:nvPr/>
        </p:nvSpPr>
        <p:spPr bwMode="auto">
          <a:xfrm>
            <a:off x="5214942" y="3071810"/>
            <a:ext cx="1071570" cy="4318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66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4774" name="AutoShape 22"/>
          <p:cNvSpPr>
            <a:spLocks noChangeArrowheads="1"/>
          </p:cNvSpPr>
          <p:nvPr/>
        </p:nvSpPr>
        <p:spPr bwMode="auto">
          <a:xfrm>
            <a:off x="2285984" y="4429132"/>
            <a:ext cx="1000132" cy="4318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66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4775" name="AutoShape 23"/>
          <p:cNvSpPr>
            <a:spLocks noChangeArrowheads="1"/>
          </p:cNvSpPr>
          <p:nvPr/>
        </p:nvSpPr>
        <p:spPr bwMode="auto">
          <a:xfrm>
            <a:off x="5500695" y="4357694"/>
            <a:ext cx="1000132" cy="4318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66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4776" name="AutoShape 24"/>
          <p:cNvSpPr>
            <a:spLocks noChangeArrowheads="1"/>
          </p:cNvSpPr>
          <p:nvPr/>
        </p:nvSpPr>
        <p:spPr bwMode="auto">
          <a:xfrm rot="8768973">
            <a:off x="3860800" y="3933825"/>
            <a:ext cx="1871663" cy="139700"/>
          </a:xfrm>
          <a:prstGeom prst="rightArrow">
            <a:avLst>
              <a:gd name="adj1" fmla="val 50000"/>
              <a:gd name="adj2" fmla="val 334943"/>
            </a:avLst>
          </a:prstGeom>
          <a:solidFill>
            <a:srgbClr val="6600FF"/>
          </a:solidFill>
          <a:ln w="9525">
            <a:solidFill>
              <a:srgbClr val="66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684213" y="5516563"/>
            <a:ext cx="3673475" cy="1152525"/>
            <a:chOff x="2245" y="2160"/>
            <a:chExt cx="2313" cy="726"/>
          </a:xfrm>
        </p:grpSpPr>
        <p:sp>
          <p:nvSpPr>
            <p:cNvPr id="74778" name="AutoShape 26"/>
            <p:cNvSpPr>
              <a:spLocks noChangeArrowheads="1"/>
            </p:cNvSpPr>
            <p:nvPr/>
          </p:nvSpPr>
          <p:spPr bwMode="auto">
            <a:xfrm>
              <a:off x="2274" y="2160"/>
              <a:ext cx="2239" cy="69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4779" name="Rectangle 27"/>
            <p:cNvSpPr>
              <a:spLocks noChangeArrowheads="1"/>
            </p:cNvSpPr>
            <p:nvPr/>
          </p:nvSpPr>
          <p:spPr bwMode="auto">
            <a:xfrm>
              <a:off x="2245" y="2160"/>
              <a:ext cx="2313" cy="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it-IT" altLang="zh-TW" sz="2000"/>
                <a:t>&gt;&gt; fzero(</a:t>
              </a:r>
              <a:r>
                <a:rPr lang="it-IT" altLang="zh-TW" sz="2000">
                  <a:solidFill>
                    <a:srgbClr val="FF3300"/>
                  </a:solidFill>
                </a:rPr>
                <a:t>'exp_2'</a:t>
              </a:r>
              <a:r>
                <a:rPr lang="it-IT" altLang="zh-TW" sz="2000"/>
                <a:t> ,[0 pi] )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it-IT" altLang="zh-TW" sz="2000"/>
                <a:t>ans =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it-IT" altLang="zh-TW" sz="2000"/>
                <a:t>    0.6931</a:t>
              </a:r>
              <a:endParaRPr lang="en-US" altLang="zh-TW" sz="2000"/>
            </a:p>
          </p:txBody>
        </p:sp>
      </p:grpSp>
      <p:sp>
        <p:nvSpPr>
          <p:cNvPr id="74780" name="AutoShape 28"/>
          <p:cNvSpPr>
            <a:spLocks noChangeArrowheads="1"/>
          </p:cNvSpPr>
          <p:nvPr/>
        </p:nvSpPr>
        <p:spPr bwMode="auto">
          <a:xfrm rot="-2559761">
            <a:off x="4140200" y="5373688"/>
            <a:ext cx="431800" cy="215900"/>
          </a:xfrm>
          <a:prstGeom prst="leftRightArrow">
            <a:avLst>
              <a:gd name="adj1" fmla="val 50000"/>
              <a:gd name="adj2" fmla="val 40000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4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4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" dur="500"/>
                                        <p:tgtEl>
                                          <p:spTgt spid="747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747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4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4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4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4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74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73" grpId="0" animBg="1"/>
      <p:bldP spid="74773" grpId="1" animBg="1"/>
      <p:bldP spid="74774" grpId="0" animBg="1"/>
      <p:bldP spid="74775" grpId="0" animBg="1"/>
      <p:bldP spid="74776" grpId="0" animBg="1"/>
      <p:bldP spid="74776" grpId="1" animBg="1"/>
      <p:bldP spid="74780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使用者定義函式</a:t>
            </a:r>
            <a:endParaRPr lang="en-US" altLang="zh-TW"/>
          </a:p>
        </p:txBody>
      </p:sp>
      <p:sp>
        <p:nvSpPr>
          <p:cNvPr id="22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2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F89B1-F969-453C-A581-D7150C9DB9D5}" type="slidenum">
              <a:rPr lang="en-US" altLang="zh-TW"/>
              <a:pPr/>
              <a:t>46</a:t>
            </a:fld>
            <a:endParaRPr lang="en-US" altLang="zh-TW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15888"/>
            <a:ext cx="8243887" cy="725487"/>
          </a:xfrm>
        </p:spPr>
        <p:txBody>
          <a:bodyPr>
            <a:normAutofit fontScale="90000"/>
          </a:bodyPr>
          <a:lstStyle/>
          <a:p>
            <a:r>
              <a:rPr lang="zh-TW" altLang="en-US">
                <a:ea typeface="標楷體" pitchFamily="65" charset="-120"/>
              </a:rPr>
              <a:t>內建函式</a:t>
            </a:r>
            <a:r>
              <a:rPr lang="en-US" altLang="zh-TW"/>
              <a:t>eval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55650" y="1125538"/>
            <a:ext cx="2232025" cy="576262"/>
            <a:chOff x="476" y="1842"/>
            <a:chExt cx="4536" cy="363"/>
          </a:xfrm>
        </p:grpSpPr>
        <p:sp>
          <p:nvSpPr>
            <p:cNvPr id="78853" name="Rectangle 5"/>
            <p:cNvSpPr>
              <a:spLocks noChangeArrowheads="1"/>
            </p:cNvSpPr>
            <p:nvPr/>
          </p:nvSpPr>
          <p:spPr bwMode="auto">
            <a:xfrm>
              <a:off x="569" y="1859"/>
              <a:ext cx="4443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fr-FR" altLang="zh-TW" sz="2400"/>
                <a:t>eval(string)</a:t>
              </a:r>
              <a:endParaRPr lang="en-US" altLang="zh-TW" sz="2400">
                <a:ea typeface="標楷體" pitchFamily="65" charset="-120"/>
              </a:endParaRPr>
            </a:p>
          </p:txBody>
        </p:sp>
        <p:sp>
          <p:nvSpPr>
            <p:cNvPr id="78854" name="AutoShape 6"/>
            <p:cNvSpPr>
              <a:spLocks noChangeArrowheads="1"/>
            </p:cNvSpPr>
            <p:nvPr/>
          </p:nvSpPr>
          <p:spPr bwMode="auto">
            <a:xfrm>
              <a:off x="476" y="1842"/>
              <a:ext cx="4461" cy="363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11188" y="1917700"/>
            <a:ext cx="3889375" cy="431800"/>
            <a:chOff x="2245" y="2160"/>
            <a:chExt cx="2313" cy="726"/>
          </a:xfrm>
        </p:grpSpPr>
        <p:sp>
          <p:nvSpPr>
            <p:cNvPr id="78856" name="AutoShape 8"/>
            <p:cNvSpPr>
              <a:spLocks noChangeArrowheads="1"/>
            </p:cNvSpPr>
            <p:nvPr/>
          </p:nvSpPr>
          <p:spPr bwMode="auto">
            <a:xfrm>
              <a:off x="2274" y="2160"/>
              <a:ext cx="2239" cy="69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8857" name="Rectangle 9"/>
            <p:cNvSpPr>
              <a:spLocks noChangeArrowheads="1"/>
            </p:cNvSpPr>
            <p:nvPr/>
          </p:nvSpPr>
          <p:spPr bwMode="auto">
            <a:xfrm>
              <a:off x="2245" y="2160"/>
              <a:ext cx="2313" cy="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it-IT" altLang="zh-TW" sz="2000"/>
                <a:t>eval </a:t>
              </a:r>
              <a:r>
                <a:rPr lang="zh-TW" altLang="it-IT" sz="2000">
                  <a:ea typeface="標楷體" pitchFamily="65" charset="-120"/>
                </a:rPr>
                <a:t>會針對</a:t>
              </a:r>
              <a:r>
                <a:rPr lang="it-IT" altLang="zh-TW" sz="2000">
                  <a:ea typeface="標楷體" pitchFamily="65" charset="-120"/>
                </a:rPr>
                <a:t>string</a:t>
              </a:r>
              <a:r>
                <a:rPr lang="zh-TW" altLang="it-IT" sz="2000">
                  <a:ea typeface="標楷體" pitchFamily="65" charset="-120"/>
                </a:rPr>
                <a:t>字元字串求值</a:t>
              </a:r>
              <a:endParaRPr lang="zh-TW" altLang="en-US" sz="2000">
                <a:ea typeface="標楷體" pitchFamily="65" charset="-120"/>
              </a:endParaRP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149850" y="1052513"/>
            <a:ext cx="3382963" cy="1152525"/>
            <a:chOff x="2245" y="2160"/>
            <a:chExt cx="2313" cy="726"/>
          </a:xfrm>
        </p:grpSpPr>
        <p:sp>
          <p:nvSpPr>
            <p:cNvPr id="78859" name="AutoShape 11"/>
            <p:cNvSpPr>
              <a:spLocks noChangeArrowheads="1"/>
            </p:cNvSpPr>
            <p:nvPr/>
          </p:nvSpPr>
          <p:spPr bwMode="auto">
            <a:xfrm>
              <a:off x="2274" y="2160"/>
              <a:ext cx="2239" cy="69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8860" name="Rectangle 12"/>
            <p:cNvSpPr>
              <a:spLocks noChangeArrowheads="1"/>
            </p:cNvSpPr>
            <p:nvPr/>
          </p:nvSpPr>
          <p:spPr bwMode="auto">
            <a:xfrm>
              <a:off x="2245" y="2160"/>
              <a:ext cx="2313" cy="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it-IT" altLang="zh-TW" sz="2000"/>
                <a:t>&gt;&gt; x = eval('sin(pi/4)')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it-IT" altLang="zh-TW" sz="2000"/>
                <a:t>x =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it-IT" altLang="zh-TW" sz="2000"/>
                <a:t>    0.7071</a:t>
              </a:r>
              <a:endParaRPr lang="en-US" altLang="zh-TW" sz="2000"/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539750" y="2565400"/>
            <a:ext cx="4895850" cy="1944688"/>
            <a:chOff x="2245" y="2160"/>
            <a:chExt cx="2313" cy="726"/>
          </a:xfrm>
        </p:grpSpPr>
        <p:sp>
          <p:nvSpPr>
            <p:cNvPr id="78862" name="AutoShape 14"/>
            <p:cNvSpPr>
              <a:spLocks noChangeArrowheads="1"/>
            </p:cNvSpPr>
            <p:nvPr/>
          </p:nvSpPr>
          <p:spPr bwMode="auto">
            <a:xfrm>
              <a:off x="2274" y="2160"/>
              <a:ext cx="2239" cy="69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8863" name="Rectangle 15"/>
            <p:cNvSpPr>
              <a:spLocks noChangeArrowheads="1"/>
            </p:cNvSpPr>
            <p:nvPr/>
          </p:nvSpPr>
          <p:spPr bwMode="auto">
            <a:xfrm>
              <a:off x="2245" y="2160"/>
              <a:ext cx="2313" cy="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pt-BR" altLang="zh-TW" sz="2000"/>
                <a:t>&gt;&gt; x= 1;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pt-BR" altLang="zh-TW" sz="2000"/>
                <a:t>&gt;&gt; str = ['exp(' num2str(x) ') - 1'];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pt-BR" altLang="zh-TW" sz="2000"/>
                <a:t>&gt;&gt; res = eval(str)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pt-BR" altLang="zh-TW" sz="2000"/>
                <a:t>res =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pt-BR" altLang="zh-TW" sz="2000"/>
                <a:t>    1.7183</a:t>
              </a:r>
              <a:endParaRPr lang="en-US" altLang="zh-TW" sz="2000"/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611188" y="4652963"/>
            <a:ext cx="5040312" cy="1584325"/>
            <a:chOff x="2245" y="2160"/>
            <a:chExt cx="2313" cy="726"/>
          </a:xfrm>
        </p:grpSpPr>
        <p:sp>
          <p:nvSpPr>
            <p:cNvPr id="78865" name="AutoShape 17"/>
            <p:cNvSpPr>
              <a:spLocks noChangeArrowheads="1"/>
            </p:cNvSpPr>
            <p:nvPr/>
          </p:nvSpPr>
          <p:spPr bwMode="auto">
            <a:xfrm>
              <a:off x="2274" y="2160"/>
              <a:ext cx="2239" cy="69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8866" name="Rectangle 18"/>
            <p:cNvSpPr>
              <a:spLocks noChangeArrowheads="1"/>
            </p:cNvSpPr>
            <p:nvPr/>
          </p:nvSpPr>
          <p:spPr bwMode="auto">
            <a:xfrm>
              <a:off x="2245" y="2160"/>
              <a:ext cx="2313" cy="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pt-BR" altLang="zh-TW" sz="2000"/>
                <a:t>for d=1:10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2000"/>
                <a:t>   s = ['load August' int2str(d) '.mat']</a:t>
              </a:r>
              <a:endParaRPr lang="pt-BR" altLang="zh-TW" sz="2000"/>
            </a:p>
            <a:p>
              <a:pPr marL="342900" indent="-342900">
                <a:spcBef>
                  <a:spcPct val="20000"/>
                </a:spcBef>
              </a:pPr>
              <a:r>
                <a:rPr lang="pt-BR" altLang="zh-TW" sz="2000"/>
                <a:t>   eval(s)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pt-BR" altLang="zh-TW" sz="2000"/>
                <a:t>end</a:t>
              </a:r>
              <a:endParaRPr lang="en-US" altLang="zh-TW" sz="2000"/>
            </a:p>
          </p:txBody>
        </p:sp>
      </p:grp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6010275" y="3500438"/>
            <a:ext cx="2882900" cy="2881312"/>
            <a:chOff x="3786" y="1570"/>
            <a:chExt cx="1816" cy="1815"/>
          </a:xfrm>
        </p:grpSpPr>
        <p:sp>
          <p:nvSpPr>
            <p:cNvPr id="78868" name="AutoShape 20"/>
            <p:cNvSpPr>
              <a:spLocks noChangeArrowheads="1"/>
            </p:cNvSpPr>
            <p:nvPr/>
          </p:nvSpPr>
          <p:spPr bwMode="auto">
            <a:xfrm>
              <a:off x="3786" y="1570"/>
              <a:ext cx="1735" cy="169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8869" name="Rectangle 21"/>
            <p:cNvSpPr>
              <a:spLocks noChangeArrowheads="1"/>
            </p:cNvSpPr>
            <p:nvPr/>
          </p:nvSpPr>
          <p:spPr bwMode="auto">
            <a:xfrm>
              <a:off x="3810" y="1616"/>
              <a:ext cx="1792" cy="17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zh-TW" sz="2000"/>
                <a:t>s =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2000"/>
                <a:t>   load August1.mat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2000"/>
                <a:t>s =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2000"/>
                <a:t>   load August2.mat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2000"/>
                <a:t>s =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2000"/>
                <a:t>   load August3.mat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zh-TW" sz="2000"/>
                <a:t>      - etc. -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使用者定義函式</a:t>
            </a:r>
            <a:endParaRPr lang="en-US" altLang="zh-TW"/>
          </a:p>
        </p:txBody>
      </p:sp>
      <p:sp>
        <p:nvSpPr>
          <p:cNvPr id="2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2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FA11-2312-42CA-BEDC-B9F1732F3D87}" type="slidenum">
              <a:rPr lang="en-US" altLang="zh-TW"/>
              <a:pPr/>
              <a:t>47</a:t>
            </a:fld>
            <a:endParaRPr lang="en-US" altLang="zh-TW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692150"/>
            <a:ext cx="8243887" cy="725488"/>
          </a:xfrm>
        </p:spPr>
        <p:txBody>
          <a:bodyPr>
            <a:normAutofit fontScale="90000"/>
          </a:bodyPr>
          <a:lstStyle/>
          <a:p>
            <a:r>
              <a:rPr lang="zh-TW" altLang="en-US">
                <a:ea typeface="標楷體" pitchFamily="65" charset="-120"/>
              </a:rPr>
              <a:t>內建函式</a:t>
            </a:r>
            <a:r>
              <a:rPr lang="en-US" altLang="zh-TW">
                <a:ea typeface="標楷體" pitchFamily="65" charset="-120"/>
              </a:rPr>
              <a:t>f</a:t>
            </a:r>
            <a:r>
              <a:rPr lang="en-US" altLang="zh-TW"/>
              <a:t>eval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71550" y="1916113"/>
            <a:ext cx="2808288" cy="576262"/>
            <a:chOff x="476" y="1842"/>
            <a:chExt cx="4536" cy="363"/>
          </a:xfrm>
        </p:grpSpPr>
        <p:sp>
          <p:nvSpPr>
            <p:cNvPr id="80901" name="Rectangle 5"/>
            <p:cNvSpPr>
              <a:spLocks noChangeArrowheads="1"/>
            </p:cNvSpPr>
            <p:nvPr/>
          </p:nvSpPr>
          <p:spPr bwMode="auto">
            <a:xfrm>
              <a:off x="569" y="1859"/>
              <a:ext cx="4443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fr-FR" altLang="zh-TW" sz="2400"/>
                <a:t>feval(fun,value)</a:t>
              </a:r>
              <a:endParaRPr lang="en-US" altLang="zh-TW" sz="2400">
                <a:ea typeface="標楷體" pitchFamily="65" charset="-120"/>
              </a:endParaRPr>
            </a:p>
          </p:txBody>
        </p:sp>
        <p:sp>
          <p:nvSpPr>
            <p:cNvPr id="80902" name="AutoShape 6"/>
            <p:cNvSpPr>
              <a:spLocks noChangeArrowheads="1"/>
            </p:cNvSpPr>
            <p:nvPr/>
          </p:nvSpPr>
          <p:spPr bwMode="auto">
            <a:xfrm>
              <a:off x="476" y="1842"/>
              <a:ext cx="4461" cy="363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68313" y="2925763"/>
            <a:ext cx="4105275" cy="1079500"/>
            <a:chOff x="2245" y="2160"/>
            <a:chExt cx="2313" cy="726"/>
          </a:xfrm>
        </p:grpSpPr>
        <p:sp>
          <p:nvSpPr>
            <p:cNvPr id="80904" name="AutoShape 8"/>
            <p:cNvSpPr>
              <a:spLocks noChangeArrowheads="1"/>
            </p:cNvSpPr>
            <p:nvPr/>
          </p:nvSpPr>
          <p:spPr bwMode="auto">
            <a:xfrm>
              <a:off x="2274" y="2160"/>
              <a:ext cx="2239" cy="69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0905" name="Rectangle 9"/>
            <p:cNvSpPr>
              <a:spLocks noChangeArrowheads="1"/>
            </p:cNvSpPr>
            <p:nvPr/>
          </p:nvSpPr>
          <p:spPr bwMode="auto">
            <a:xfrm>
              <a:off x="2245" y="2160"/>
              <a:ext cx="2313" cy="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it-IT" altLang="zh-TW" sz="2000"/>
                <a:t>feval </a:t>
              </a:r>
              <a:r>
                <a:rPr lang="zh-TW" altLang="it-IT" sz="2000">
                  <a:ea typeface="標楷體" pitchFamily="65" charset="-120"/>
                </a:rPr>
                <a:t>會針對</a:t>
              </a:r>
              <a:r>
                <a:rPr lang="it-IT" altLang="zh-TW" sz="2000">
                  <a:ea typeface="標楷體" pitchFamily="65" charset="-120"/>
                </a:rPr>
                <a:t>M</a:t>
              </a:r>
              <a:r>
                <a:rPr lang="zh-TW" altLang="it-IT" sz="2000">
                  <a:ea typeface="標楷體" pitchFamily="65" charset="-120"/>
                </a:rPr>
                <a:t>檔案中的</a:t>
              </a:r>
              <a:r>
                <a:rPr lang="it-IT" altLang="zh-TW" sz="2000">
                  <a:ea typeface="標楷體" pitchFamily="65" charset="-120"/>
                </a:rPr>
                <a:t>(fun)</a:t>
              </a:r>
              <a:r>
                <a:rPr lang="zh-TW" altLang="it-IT" sz="2000">
                  <a:ea typeface="標楷體" pitchFamily="65" charset="-120"/>
                </a:rPr>
                <a:t>函式，在特定輸入值</a:t>
              </a:r>
              <a:r>
                <a:rPr lang="it-IT" altLang="zh-TW" sz="2000">
                  <a:ea typeface="標楷體" pitchFamily="65" charset="-120"/>
                </a:rPr>
                <a:t>(value)</a:t>
              </a:r>
              <a:r>
                <a:rPr lang="zh-TW" altLang="it-IT" sz="2000">
                  <a:ea typeface="標楷體" pitchFamily="65" charset="-120"/>
                </a:rPr>
                <a:t>下計算其函式值</a:t>
              </a:r>
              <a:endParaRPr lang="zh-TW" altLang="en-US" sz="2000">
                <a:ea typeface="標楷體" pitchFamily="65" charset="-120"/>
              </a:endParaRP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971550" y="4511675"/>
            <a:ext cx="2808288" cy="1222375"/>
            <a:chOff x="2245" y="2160"/>
            <a:chExt cx="2313" cy="726"/>
          </a:xfrm>
        </p:grpSpPr>
        <p:sp>
          <p:nvSpPr>
            <p:cNvPr id="80907" name="AutoShape 11"/>
            <p:cNvSpPr>
              <a:spLocks noChangeArrowheads="1"/>
            </p:cNvSpPr>
            <p:nvPr/>
          </p:nvSpPr>
          <p:spPr bwMode="auto">
            <a:xfrm>
              <a:off x="2274" y="2160"/>
              <a:ext cx="2239" cy="69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0908" name="Rectangle 12"/>
            <p:cNvSpPr>
              <a:spLocks noChangeArrowheads="1"/>
            </p:cNvSpPr>
            <p:nvPr/>
          </p:nvSpPr>
          <p:spPr bwMode="auto">
            <a:xfrm>
              <a:off x="2245" y="2160"/>
              <a:ext cx="2313" cy="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en-US" sz="2000"/>
                <a:t>&gt;&gt; feval('sin',pi/4)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en-US" sz="2000"/>
                <a:t>ans =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en-US" sz="2000"/>
                <a:t>    0.7071</a:t>
              </a:r>
              <a:endParaRPr lang="en-US" altLang="zh-TW" sz="2000"/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5221288" y="5084763"/>
            <a:ext cx="3311525" cy="865187"/>
            <a:chOff x="2245" y="2160"/>
            <a:chExt cx="2313" cy="726"/>
          </a:xfrm>
        </p:grpSpPr>
        <p:sp>
          <p:nvSpPr>
            <p:cNvPr id="80910" name="AutoShape 14"/>
            <p:cNvSpPr>
              <a:spLocks noChangeArrowheads="1"/>
            </p:cNvSpPr>
            <p:nvPr/>
          </p:nvSpPr>
          <p:spPr bwMode="auto">
            <a:xfrm>
              <a:off x="2274" y="2160"/>
              <a:ext cx="2239" cy="69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0911" name="Rectangle 15"/>
            <p:cNvSpPr>
              <a:spLocks noChangeArrowheads="1"/>
            </p:cNvSpPr>
            <p:nvPr/>
          </p:nvSpPr>
          <p:spPr bwMode="auto">
            <a:xfrm>
              <a:off x="2245" y="2160"/>
              <a:ext cx="2313" cy="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it-IT" altLang="zh-TW" sz="2000"/>
                <a:t>function val = </a:t>
              </a:r>
              <a:r>
                <a:rPr lang="it-IT" altLang="zh-TW" sz="2000">
                  <a:solidFill>
                    <a:srgbClr val="FF3300"/>
                  </a:solidFill>
                </a:rPr>
                <a:t>exp_2</a:t>
              </a:r>
              <a:r>
                <a:rPr lang="it-IT" altLang="zh-TW" sz="2000"/>
                <a:t>(x)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it-IT" altLang="zh-TW" sz="2000"/>
                <a:t>val = exp(x) - 2;</a:t>
              </a: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5292725" y="3573463"/>
            <a:ext cx="3167063" cy="1222375"/>
            <a:chOff x="2245" y="2160"/>
            <a:chExt cx="2313" cy="726"/>
          </a:xfrm>
        </p:grpSpPr>
        <p:sp>
          <p:nvSpPr>
            <p:cNvPr id="80913" name="AutoShape 17"/>
            <p:cNvSpPr>
              <a:spLocks noChangeArrowheads="1"/>
            </p:cNvSpPr>
            <p:nvPr/>
          </p:nvSpPr>
          <p:spPr bwMode="auto">
            <a:xfrm>
              <a:off x="2274" y="2160"/>
              <a:ext cx="2239" cy="69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0914" name="Rectangle 18"/>
            <p:cNvSpPr>
              <a:spLocks noChangeArrowheads="1"/>
            </p:cNvSpPr>
            <p:nvPr/>
          </p:nvSpPr>
          <p:spPr bwMode="auto">
            <a:xfrm>
              <a:off x="2245" y="2160"/>
              <a:ext cx="2313" cy="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en-US" sz="2000"/>
                <a:t>&gt;&gt; feval(</a:t>
              </a:r>
              <a:r>
                <a:rPr lang="en-US" altLang="zh-TW" sz="2000"/>
                <a:t> </a:t>
              </a:r>
              <a:r>
                <a:rPr lang="en-US" altLang="en-US" sz="2000">
                  <a:solidFill>
                    <a:srgbClr val="FF3300"/>
                  </a:solidFill>
                </a:rPr>
                <a:t>@exp_2</a:t>
              </a:r>
              <a:r>
                <a:rPr lang="en-US" altLang="en-US" sz="2000"/>
                <a:t>,</a:t>
              </a:r>
              <a:r>
                <a:rPr lang="en-US" altLang="zh-TW" sz="2000"/>
                <a:t> </a:t>
              </a:r>
              <a:r>
                <a:rPr lang="en-US" altLang="en-US" sz="2000"/>
                <a:t>0)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en-US" sz="2000"/>
                <a:t>ans =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en-US" sz="2000"/>
                <a:t>    -1</a:t>
              </a:r>
              <a:endParaRPr lang="en-US" altLang="zh-TW" sz="2000"/>
            </a:p>
          </p:txBody>
        </p: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5219700" y="1700213"/>
            <a:ext cx="3167063" cy="1222375"/>
            <a:chOff x="2245" y="2160"/>
            <a:chExt cx="2313" cy="726"/>
          </a:xfrm>
        </p:grpSpPr>
        <p:sp>
          <p:nvSpPr>
            <p:cNvPr id="80916" name="AutoShape 20"/>
            <p:cNvSpPr>
              <a:spLocks noChangeArrowheads="1"/>
            </p:cNvSpPr>
            <p:nvPr/>
          </p:nvSpPr>
          <p:spPr bwMode="auto">
            <a:xfrm>
              <a:off x="2274" y="2160"/>
              <a:ext cx="2239" cy="69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0917" name="Rectangle 21"/>
            <p:cNvSpPr>
              <a:spLocks noChangeArrowheads="1"/>
            </p:cNvSpPr>
            <p:nvPr/>
          </p:nvSpPr>
          <p:spPr bwMode="auto">
            <a:xfrm>
              <a:off x="2245" y="2160"/>
              <a:ext cx="2313" cy="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altLang="en-US" sz="2000"/>
                <a:t>&gt;&gt; feval(</a:t>
              </a:r>
              <a:r>
                <a:rPr lang="en-US" altLang="en-US" sz="2000">
                  <a:solidFill>
                    <a:srgbClr val="FF3300"/>
                  </a:solidFill>
                </a:rPr>
                <a:t>'exp_2'</a:t>
              </a:r>
              <a:r>
                <a:rPr lang="en-US" altLang="zh-TW" sz="2000"/>
                <a:t> </a:t>
              </a:r>
              <a:r>
                <a:rPr lang="en-US" altLang="en-US" sz="2000"/>
                <a:t>,</a:t>
              </a:r>
              <a:r>
                <a:rPr lang="en-US" altLang="zh-TW" sz="2000"/>
                <a:t> </a:t>
              </a:r>
              <a:r>
                <a:rPr lang="en-US" altLang="en-US" sz="2000"/>
                <a:t>0)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en-US" sz="2000"/>
                <a:t>ans =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altLang="en-US" sz="2000"/>
                <a:t>    -1</a:t>
              </a:r>
              <a:endParaRPr lang="en-US" altLang="zh-TW" sz="2000"/>
            </a:p>
          </p:txBody>
        </p:sp>
      </p:grpSp>
      <p:sp>
        <p:nvSpPr>
          <p:cNvPr id="80918" name="AutoShape 22"/>
          <p:cNvSpPr>
            <a:spLocks noChangeArrowheads="1"/>
          </p:cNvSpPr>
          <p:nvPr/>
        </p:nvSpPr>
        <p:spPr bwMode="auto">
          <a:xfrm>
            <a:off x="6804025" y="2997200"/>
            <a:ext cx="215900" cy="503238"/>
          </a:xfrm>
          <a:prstGeom prst="upDownArrow">
            <a:avLst>
              <a:gd name="adj1" fmla="val 50000"/>
              <a:gd name="adj2" fmla="val 46618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80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18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基本功能介紹</a:t>
            </a:r>
            <a:endParaRPr lang="en-US" altLang="zh-TW"/>
          </a:p>
        </p:txBody>
      </p:sp>
      <p:sp>
        <p:nvSpPr>
          <p:cNvPr id="30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31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10B6-AAE2-4D9E-BB92-B100BFB4C4BA}" type="slidenum">
              <a:rPr lang="en-US" altLang="zh-TW"/>
              <a:pPr/>
              <a:t>48</a:t>
            </a:fld>
            <a:endParaRPr lang="en-US" altLang="zh-TW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 dirty="0" smtClean="0">
                <a:ea typeface="標楷體" pitchFamily="65" charset="-120"/>
              </a:rPr>
              <a:t>6.1 </a:t>
            </a:r>
            <a:r>
              <a:rPr lang="zh-TW" altLang="en-US" sz="4000" dirty="0">
                <a:ea typeface="標楷體" pitchFamily="65" charset="-120"/>
              </a:rPr>
              <a:t>繪圖功能簡介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2514600" cy="116363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TW" sz="2000">
                <a:latin typeface="Times New Roman" pitchFamily="18" charset="0"/>
              </a:rPr>
              <a:t>x = 0:0.1:10;</a:t>
            </a:r>
          </a:p>
          <a:p>
            <a:pPr>
              <a:buFont typeface="Wingdings" pitchFamily="2" charset="2"/>
              <a:buNone/>
            </a:pPr>
            <a:r>
              <a:rPr lang="en-US" altLang="zh-TW" sz="2000">
                <a:latin typeface="Times New Roman" pitchFamily="18" charset="0"/>
              </a:rPr>
              <a:t>y = x.^2–10.*x+15;</a:t>
            </a:r>
          </a:p>
          <a:p>
            <a:pPr>
              <a:buFont typeface="Wingdings" pitchFamily="2" charset="2"/>
              <a:buNone/>
            </a:pPr>
            <a:r>
              <a:rPr lang="en-US" altLang="zh-TW" sz="2000">
                <a:latin typeface="Times New Roman" pitchFamily="18" charset="0"/>
              </a:rPr>
              <a:t>plot(x,y);</a:t>
            </a:r>
          </a:p>
        </p:txBody>
      </p:sp>
      <p:pic>
        <p:nvPicPr>
          <p:cNvPr id="8397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3141663"/>
            <a:ext cx="3352800" cy="2951162"/>
          </a:xfrm>
          <a:prstGeom prst="rect">
            <a:avLst/>
          </a:prstGeom>
          <a:noFill/>
        </p:spPr>
      </p:pic>
      <p:pic>
        <p:nvPicPr>
          <p:cNvPr id="83978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21200" y="1989138"/>
            <a:ext cx="4227513" cy="3730625"/>
          </a:xfrm>
          <a:prstGeom prst="rect">
            <a:avLst/>
          </a:prstGeom>
          <a:noFill/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5219700" y="1341438"/>
            <a:ext cx="3529013" cy="442912"/>
            <a:chOff x="3288" y="845"/>
            <a:chExt cx="2223" cy="279"/>
          </a:xfrm>
        </p:grpSpPr>
        <p:sp>
          <p:nvSpPr>
            <p:cNvPr id="83980" name="AutoShape 12"/>
            <p:cNvSpPr>
              <a:spLocks noChangeArrowheads="1"/>
            </p:cNvSpPr>
            <p:nvPr/>
          </p:nvSpPr>
          <p:spPr bwMode="auto">
            <a:xfrm>
              <a:off x="3288" y="845"/>
              <a:ext cx="2177" cy="272"/>
            </a:xfrm>
            <a:prstGeom prst="roundRect">
              <a:avLst>
                <a:gd name="adj" fmla="val 16667"/>
              </a:avLst>
            </a:prstGeom>
            <a:solidFill>
              <a:srgbClr val="EEF86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3974" name="Rectangle 6"/>
            <p:cNvSpPr>
              <a:spLocks noChangeArrowheads="1"/>
            </p:cNvSpPr>
            <p:nvPr/>
          </p:nvSpPr>
          <p:spPr bwMode="auto">
            <a:xfrm>
              <a:off x="3288" y="845"/>
              <a:ext cx="2223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latin typeface="Times New Roman" pitchFamily="18" charset="0"/>
                </a:rPr>
                <a:t>title('Plot of y = x.^2-10.*x+15')</a:t>
              </a:r>
            </a:p>
          </p:txBody>
        </p:sp>
      </p:grpSp>
      <p:sp>
        <p:nvSpPr>
          <p:cNvPr id="83982" name="Oval 14"/>
          <p:cNvSpPr>
            <a:spLocks noChangeArrowheads="1"/>
          </p:cNvSpPr>
          <p:nvPr/>
        </p:nvSpPr>
        <p:spPr bwMode="auto">
          <a:xfrm>
            <a:off x="6011863" y="2565400"/>
            <a:ext cx="1439862" cy="287338"/>
          </a:xfrm>
          <a:prstGeom prst="ellipse">
            <a:avLst/>
          </a:prstGeom>
          <a:noFill/>
          <a:ln w="28575">
            <a:solidFill>
              <a:srgbClr val="CC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3983" name="Line 15"/>
          <p:cNvSpPr>
            <a:spLocks noChangeShapeType="1"/>
          </p:cNvSpPr>
          <p:nvPr/>
        </p:nvSpPr>
        <p:spPr bwMode="auto">
          <a:xfrm flipH="1">
            <a:off x="6732588" y="1773238"/>
            <a:ext cx="287337" cy="863600"/>
          </a:xfrm>
          <a:prstGeom prst="line">
            <a:avLst/>
          </a:prstGeom>
          <a:noFill/>
          <a:ln w="28575">
            <a:solidFill>
              <a:srgbClr val="EF3E07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6804025" y="3141663"/>
            <a:ext cx="1008063" cy="442912"/>
            <a:chOff x="4286" y="1979"/>
            <a:chExt cx="635" cy="279"/>
          </a:xfrm>
        </p:grpSpPr>
        <p:sp>
          <p:nvSpPr>
            <p:cNvPr id="83984" name="AutoShape 16"/>
            <p:cNvSpPr>
              <a:spLocks noChangeArrowheads="1"/>
            </p:cNvSpPr>
            <p:nvPr/>
          </p:nvSpPr>
          <p:spPr bwMode="auto">
            <a:xfrm>
              <a:off x="4286" y="2024"/>
              <a:ext cx="635" cy="227"/>
            </a:xfrm>
            <a:prstGeom prst="roundRect">
              <a:avLst>
                <a:gd name="adj" fmla="val 16667"/>
              </a:avLst>
            </a:prstGeom>
            <a:solidFill>
              <a:srgbClr val="EEF86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3977" name="Rectangle 9"/>
            <p:cNvSpPr>
              <a:spLocks noChangeArrowheads="1"/>
            </p:cNvSpPr>
            <p:nvPr/>
          </p:nvSpPr>
          <p:spPr bwMode="auto">
            <a:xfrm>
              <a:off x="4286" y="1979"/>
              <a:ext cx="635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latin typeface="Times New Roman" pitchFamily="18" charset="0"/>
                </a:rPr>
                <a:t>grid on;</a:t>
              </a:r>
            </a:p>
          </p:txBody>
        </p:sp>
      </p:grpSp>
      <p:sp>
        <p:nvSpPr>
          <p:cNvPr id="83985" name="Line 17"/>
          <p:cNvSpPr>
            <a:spLocks noChangeShapeType="1"/>
          </p:cNvSpPr>
          <p:nvPr/>
        </p:nvSpPr>
        <p:spPr bwMode="auto">
          <a:xfrm flipH="1">
            <a:off x="6732588" y="3573463"/>
            <a:ext cx="503237" cy="719137"/>
          </a:xfrm>
          <a:prstGeom prst="line">
            <a:avLst/>
          </a:prstGeom>
          <a:noFill/>
          <a:ln w="28575">
            <a:solidFill>
              <a:srgbClr val="EF3E07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7164388" y="4149725"/>
            <a:ext cx="1008062" cy="442913"/>
            <a:chOff x="4286" y="1979"/>
            <a:chExt cx="635" cy="279"/>
          </a:xfrm>
        </p:grpSpPr>
        <p:sp>
          <p:nvSpPr>
            <p:cNvPr id="83988" name="AutoShape 20"/>
            <p:cNvSpPr>
              <a:spLocks noChangeArrowheads="1"/>
            </p:cNvSpPr>
            <p:nvPr/>
          </p:nvSpPr>
          <p:spPr bwMode="auto">
            <a:xfrm>
              <a:off x="4286" y="2024"/>
              <a:ext cx="635" cy="227"/>
            </a:xfrm>
            <a:prstGeom prst="roundRect">
              <a:avLst>
                <a:gd name="adj" fmla="val 16667"/>
              </a:avLst>
            </a:prstGeom>
            <a:solidFill>
              <a:srgbClr val="EEF86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3989" name="Rectangle 21"/>
            <p:cNvSpPr>
              <a:spLocks noChangeArrowheads="1"/>
            </p:cNvSpPr>
            <p:nvPr/>
          </p:nvSpPr>
          <p:spPr bwMode="auto">
            <a:xfrm>
              <a:off x="4286" y="1979"/>
              <a:ext cx="635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latin typeface="Times New Roman" pitchFamily="18" charset="0"/>
                </a:rPr>
                <a:t>grid off;</a:t>
              </a:r>
            </a:p>
          </p:txBody>
        </p:sp>
      </p:grpSp>
      <p:sp>
        <p:nvSpPr>
          <p:cNvPr id="83990" name="Oval 22"/>
          <p:cNvSpPr>
            <a:spLocks noChangeArrowheads="1"/>
          </p:cNvSpPr>
          <p:nvPr/>
        </p:nvSpPr>
        <p:spPr bwMode="auto">
          <a:xfrm>
            <a:off x="6516688" y="5445125"/>
            <a:ext cx="360362" cy="215900"/>
          </a:xfrm>
          <a:prstGeom prst="ellipse">
            <a:avLst/>
          </a:prstGeom>
          <a:noFill/>
          <a:ln w="28575">
            <a:solidFill>
              <a:srgbClr val="CC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4572000" y="5805488"/>
            <a:ext cx="1296988" cy="442912"/>
            <a:chOff x="3742" y="3702"/>
            <a:chExt cx="817" cy="279"/>
          </a:xfrm>
        </p:grpSpPr>
        <p:sp>
          <p:nvSpPr>
            <p:cNvPr id="83991" name="AutoShape 23"/>
            <p:cNvSpPr>
              <a:spLocks noChangeArrowheads="1"/>
            </p:cNvSpPr>
            <p:nvPr/>
          </p:nvSpPr>
          <p:spPr bwMode="auto">
            <a:xfrm>
              <a:off x="3742" y="3702"/>
              <a:ext cx="771" cy="272"/>
            </a:xfrm>
            <a:prstGeom prst="roundRect">
              <a:avLst>
                <a:gd name="adj" fmla="val 16667"/>
              </a:avLst>
            </a:prstGeom>
            <a:solidFill>
              <a:srgbClr val="EEF86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3975" name="Rectangle 7"/>
            <p:cNvSpPr>
              <a:spLocks noChangeArrowheads="1"/>
            </p:cNvSpPr>
            <p:nvPr/>
          </p:nvSpPr>
          <p:spPr bwMode="auto">
            <a:xfrm>
              <a:off x="3742" y="3702"/>
              <a:ext cx="817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latin typeface="Times New Roman" pitchFamily="18" charset="0"/>
                </a:rPr>
                <a:t>xlabel('x');</a:t>
              </a:r>
            </a:p>
          </p:txBody>
        </p:sp>
      </p:grpSp>
      <p:sp>
        <p:nvSpPr>
          <p:cNvPr id="83994" name="Line 26"/>
          <p:cNvSpPr>
            <a:spLocks noChangeShapeType="1"/>
          </p:cNvSpPr>
          <p:nvPr/>
        </p:nvSpPr>
        <p:spPr bwMode="auto">
          <a:xfrm flipV="1">
            <a:off x="5795963" y="5589588"/>
            <a:ext cx="720725" cy="215900"/>
          </a:xfrm>
          <a:prstGeom prst="line">
            <a:avLst/>
          </a:prstGeom>
          <a:noFill/>
          <a:ln w="28575">
            <a:solidFill>
              <a:srgbClr val="EF3E07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83995" name="Oval 27"/>
          <p:cNvSpPr>
            <a:spLocks noChangeArrowheads="1"/>
          </p:cNvSpPr>
          <p:nvPr/>
        </p:nvSpPr>
        <p:spPr bwMode="auto">
          <a:xfrm>
            <a:off x="4643438" y="4005263"/>
            <a:ext cx="360362" cy="215900"/>
          </a:xfrm>
          <a:prstGeom prst="ellipse">
            <a:avLst/>
          </a:prstGeom>
          <a:noFill/>
          <a:ln w="28575">
            <a:solidFill>
              <a:srgbClr val="CC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3130550" y="2636838"/>
            <a:ext cx="1296988" cy="431800"/>
            <a:chOff x="1837" y="1661"/>
            <a:chExt cx="817" cy="272"/>
          </a:xfrm>
        </p:grpSpPr>
        <p:sp>
          <p:nvSpPr>
            <p:cNvPr id="83996" name="AutoShape 28"/>
            <p:cNvSpPr>
              <a:spLocks noChangeArrowheads="1"/>
            </p:cNvSpPr>
            <p:nvPr/>
          </p:nvSpPr>
          <p:spPr bwMode="auto">
            <a:xfrm>
              <a:off x="1837" y="1661"/>
              <a:ext cx="771" cy="272"/>
            </a:xfrm>
            <a:prstGeom prst="roundRect">
              <a:avLst>
                <a:gd name="adj" fmla="val 16667"/>
              </a:avLst>
            </a:prstGeom>
            <a:solidFill>
              <a:srgbClr val="EEF86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3976" name="Rectangle 8"/>
            <p:cNvSpPr>
              <a:spLocks noChangeArrowheads="1"/>
            </p:cNvSpPr>
            <p:nvPr/>
          </p:nvSpPr>
          <p:spPr bwMode="auto">
            <a:xfrm>
              <a:off x="1837" y="1661"/>
              <a:ext cx="817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latin typeface="Times New Roman" pitchFamily="18" charset="0"/>
                </a:rPr>
                <a:t>ylabel('y');</a:t>
              </a:r>
            </a:p>
          </p:txBody>
        </p:sp>
      </p:grpSp>
      <p:sp>
        <p:nvSpPr>
          <p:cNvPr id="83998" name="Line 30"/>
          <p:cNvSpPr>
            <a:spLocks noChangeShapeType="1"/>
          </p:cNvSpPr>
          <p:nvPr/>
        </p:nvSpPr>
        <p:spPr bwMode="auto">
          <a:xfrm>
            <a:off x="4284663" y="3068638"/>
            <a:ext cx="503237" cy="936625"/>
          </a:xfrm>
          <a:prstGeom prst="line">
            <a:avLst/>
          </a:prstGeom>
          <a:noFill/>
          <a:ln w="28575">
            <a:solidFill>
              <a:srgbClr val="EF3E07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83999" name="Rectangle 31"/>
          <p:cNvSpPr>
            <a:spLocks noChangeArrowheads="1"/>
          </p:cNvSpPr>
          <p:nvPr/>
        </p:nvSpPr>
        <p:spPr bwMode="auto">
          <a:xfrm>
            <a:off x="755650" y="1916113"/>
            <a:ext cx="2160588" cy="1152525"/>
          </a:xfrm>
          <a:prstGeom prst="rect">
            <a:avLst/>
          </a:prstGeom>
          <a:noFill/>
          <a:ln w="28575">
            <a:solidFill>
              <a:srgbClr val="2D1EEE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3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3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3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3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3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83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83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83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82" grpId="0" animBg="1"/>
      <p:bldP spid="83983" grpId="0" animBg="1"/>
      <p:bldP spid="83985" grpId="0" animBg="1"/>
      <p:bldP spid="83990" grpId="0" animBg="1"/>
      <p:bldP spid="83994" grpId="0" animBg="1"/>
      <p:bldP spid="83995" grpId="0" animBg="1"/>
      <p:bldP spid="83998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基本功能介紹</a:t>
            </a:r>
            <a:endParaRPr lang="en-US" altLang="zh-TW"/>
          </a:p>
        </p:txBody>
      </p:sp>
      <p:sp>
        <p:nvSpPr>
          <p:cNvPr id="11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1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1183-EF86-489B-AEDF-4566B9B2D62D}" type="slidenum">
              <a:rPr lang="en-US" altLang="zh-TW"/>
              <a:pPr/>
              <a:t>49</a:t>
            </a:fld>
            <a:endParaRPr lang="en-US" altLang="zh-TW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>
                <a:ea typeface="標楷體" pitchFamily="65" charset="-120"/>
              </a:rPr>
              <a:t>多重線條繪圖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2370138" cy="1524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s-ES" altLang="zh-TW" sz="2000">
                <a:latin typeface="Times New Roman" pitchFamily="18" charset="0"/>
              </a:rPr>
              <a:t>x = 0:pi/100:2*pi;</a:t>
            </a:r>
          </a:p>
          <a:p>
            <a:pPr>
              <a:buFont typeface="Wingdings" pitchFamily="2" charset="2"/>
              <a:buNone/>
            </a:pPr>
            <a:r>
              <a:rPr lang="es-ES" altLang="zh-TW" sz="2000">
                <a:latin typeface="Times New Roman" pitchFamily="18" charset="0"/>
              </a:rPr>
              <a:t>y1 = sin(2*x);</a:t>
            </a:r>
          </a:p>
          <a:p>
            <a:pPr>
              <a:buFont typeface="Wingdings" pitchFamily="2" charset="2"/>
              <a:buNone/>
            </a:pPr>
            <a:r>
              <a:rPr lang="es-ES" altLang="zh-TW" sz="2000">
                <a:latin typeface="Times New Roman" pitchFamily="18" charset="0"/>
              </a:rPr>
              <a:t>y2 = 2*cos(2*x);</a:t>
            </a:r>
          </a:p>
          <a:p>
            <a:pPr>
              <a:buFont typeface="Wingdings" pitchFamily="2" charset="2"/>
              <a:buNone/>
            </a:pPr>
            <a:r>
              <a:rPr lang="es-ES" altLang="zh-TW" sz="2000">
                <a:latin typeface="Times New Roman" pitchFamily="18" charset="0"/>
              </a:rPr>
              <a:t>plot( </a:t>
            </a:r>
            <a:r>
              <a:rPr lang="es-ES" altLang="zh-TW" sz="2000">
                <a:solidFill>
                  <a:srgbClr val="2D1EEE"/>
                </a:solidFill>
                <a:latin typeface="Times New Roman" pitchFamily="18" charset="0"/>
              </a:rPr>
              <a:t>x, y1</a:t>
            </a:r>
            <a:r>
              <a:rPr lang="es-ES" altLang="zh-TW" sz="2000">
                <a:latin typeface="Times New Roman" pitchFamily="18" charset="0"/>
              </a:rPr>
              <a:t>, </a:t>
            </a:r>
            <a:r>
              <a:rPr lang="es-ES" altLang="zh-TW" sz="2000">
                <a:solidFill>
                  <a:srgbClr val="339933"/>
                </a:solidFill>
                <a:latin typeface="Times New Roman" pitchFamily="18" charset="0"/>
              </a:rPr>
              <a:t>x, y2</a:t>
            </a:r>
            <a:r>
              <a:rPr lang="es-ES" altLang="zh-TW" sz="2000">
                <a:latin typeface="Times New Roman" pitchFamily="18" charset="0"/>
              </a:rPr>
              <a:t> );</a:t>
            </a:r>
            <a:endParaRPr lang="en-US" altLang="zh-TW" sz="2000">
              <a:latin typeface="Times New Roman" pitchFamily="18" charset="0"/>
            </a:endParaRPr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684213" y="1844675"/>
            <a:ext cx="2374900" cy="1655763"/>
          </a:xfrm>
          <a:prstGeom prst="rect">
            <a:avLst/>
          </a:prstGeom>
          <a:noFill/>
          <a:ln w="28575">
            <a:solidFill>
              <a:srgbClr val="EF3E0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10138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4463" y="1849438"/>
            <a:ext cx="4721225" cy="4171950"/>
          </a:xfrm>
          <a:prstGeom prst="rect">
            <a:avLst/>
          </a:prstGeom>
          <a:noFill/>
        </p:spPr>
      </p:pic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11188" y="3789363"/>
            <a:ext cx="1512887" cy="1584325"/>
            <a:chOff x="476" y="1888"/>
            <a:chExt cx="1814" cy="998"/>
          </a:xfrm>
        </p:grpSpPr>
        <p:sp>
          <p:nvSpPr>
            <p:cNvPr id="101383" name="Rectangle 7"/>
            <p:cNvSpPr>
              <a:spLocks noChangeArrowheads="1"/>
            </p:cNvSpPr>
            <p:nvPr/>
          </p:nvSpPr>
          <p:spPr bwMode="auto">
            <a:xfrm>
              <a:off x="521" y="1888"/>
              <a:ext cx="1769" cy="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latin typeface="Times New Roman" pitchFamily="18" charset="0"/>
                </a:rPr>
                <a:t>plot(x, y1);</a:t>
              </a:r>
              <a:endParaRPr lang="en-US" altLang="zh-TW" sz="2400">
                <a:latin typeface="Times New Roman" pitchFamily="18" charset="0"/>
              </a:endParaRP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solidFill>
                    <a:srgbClr val="CC00CC"/>
                  </a:solidFill>
                  <a:latin typeface="Times New Roman" pitchFamily="18" charset="0"/>
                </a:rPr>
                <a:t>hold on;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latin typeface="Times New Roman" pitchFamily="18" charset="0"/>
                </a:rPr>
                <a:t>plot(x, y2);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solidFill>
                    <a:srgbClr val="CC00CC"/>
                  </a:solidFill>
                  <a:latin typeface="Times New Roman" pitchFamily="18" charset="0"/>
                </a:rPr>
                <a:t>hold off</a:t>
              </a:r>
            </a:p>
          </p:txBody>
        </p:sp>
        <p:sp>
          <p:nvSpPr>
            <p:cNvPr id="101384" name="Rectangle 8"/>
            <p:cNvSpPr>
              <a:spLocks noChangeArrowheads="1"/>
            </p:cNvSpPr>
            <p:nvPr/>
          </p:nvSpPr>
          <p:spPr bwMode="auto">
            <a:xfrm>
              <a:off x="476" y="1888"/>
              <a:ext cx="1814" cy="998"/>
            </a:xfrm>
            <a:prstGeom prst="rect">
              <a:avLst/>
            </a:prstGeom>
            <a:noFill/>
            <a:ln w="28575">
              <a:solidFill>
                <a:srgbClr val="2D1EEE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pic>
        <p:nvPicPr>
          <p:cNvPr id="101385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2025" y="1817688"/>
            <a:ext cx="4814888" cy="4203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1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>
                <a:ea typeface="標楷體" pitchFamily="65" charset="-120"/>
              </a:rPr>
              <a:t>特殊符號</a:t>
            </a:r>
            <a:r>
              <a:rPr lang="en-US" altLang="zh-TW" sz="3600">
                <a:ea typeface="標楷體" pitchFamily="65" charset="-120"/>
              </a:rPr>
              <a:t>(II)</a:t>
            </a:r>
          </a:p>
        </p:txBody>
      </p:sp>
      <p:sp>
        <p:nvSpPr>
          <p:cNvPr id="10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基本功能介紹</a:t>
            </a:r>
            <a:endParaRPr lang="en-US" altLang="zh-TW"/>
          </a:p>
        </p:txBody>
      </p:sp>
      <p:sp>
        <p:nvSpPr>
          <p:cNvPr id="11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1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27CA-700B-4704-B942-6F7D58640A59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762000" y="2060575"/>
            <a:ext cx="38100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l"/>
            </a:pPr>
            <a:r>
              <a:rPr lang="zh-TW" altLang="en-US" sz="3100">
                <a:solidFill>
                  <a:srgbClr val="2D1EEE"/>
                </a:solidFill>
                <a:ea typeface="標楷體" pitchFamily="65" charset="-120"/>
              </a:rPr>
              <a:t>百分比符號</a:t>
            </a:r>
            <a:r>
              <a:rPr lang="zh-TW" altLang="en-US" sz="3100">
                <a:solidFill>
                  <a:srgbClr val="2D1EEE"/>
                </a:solidFill>
              </a:rPr>
              <a:t>（</a:t>
            </a:r>
            <a:r>
              <a:rPr lang="en-US" altLang="zh-TW" sz="3100">
                <a:solidFill>
                  <a:srgbClr val="2D1EEE"/>
                </a:solidFill>
              </a:rPr>
              <a:t>%</a:t>
            </a:r>
            <a:r>
              <a:rPr lang="zh-TW" altLang="en-US" sz="3100">
                <a:solidFill>
                  <a:srgbClr val="2D1EEE"/>
                </a:solidFill>
              </a:rPr>
              <a:t>）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4572000" y="2781300"/>
            <a:ext cx="2305050" cy="865188"/>
            <a:chOff x="2880" y="1842"/>
            <a:chExt cx="1452" cy="545"/>
          </a:xfrm>
        </p:grpSpPr>
        <p:sp>
          <p:nvSpPr>
            <p:cNvPr id="36878" name="AutoShape 14"/>
            <p:cNvSpPr>
              <a:spLocks noChangeArrowheads="1"/>
            </p:cNvSpPr>
            <p:nvPr/>
          </p:nvSpPr>
          <p:spPr bwMode="auto">
            <a:xfrm>
              <a:off x="2880" y="1842"/>
              <a:ext cx="1452" cy="545"/>
            </a:xfrm>
            <a:prstGeom prst="wedgeRoundRectCallout">
              <a:avLst>
                <a:gd name="adj1" fmla="val -70384"/>
                <a:gd name="adj2" fmla="val -92569"/>
                <a:gd name="adj3" fmla="val 16667"/>
              </a:avLst>
            </a:prstGeom>
            <a:solidFill>
              <a:srgbClr val="EFF96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TW" altLang="zh-TW"/>
            </a:p>
          </p:txBody>
        </p:sp>
        <p:sp>
          <p:nvSpPr>
            <p:cNvPr id="36879" name="Rectangle 15"/>
            <p:cNvSpPr>
              <a:spLocks noChangeArrowheads="1"/>
            </p:cNvSpPr>
            <p:nvPr/>
          </p:nvSpPr>
          <p:spPr bwMode="auto">
            <a:xfrm>
              <a:off x="2880" y="1842"/>
              <a:ext cx="1452" cy="5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zh-TW" altLang="en-US" sz="2000">
                  <a:ea typeface="標楷體" pitchFamily="65" charset="-120"/>
                </a:rPr>
                <a:t>程式中加入註解</a:t>
              </a:r>
              <a:r>
                <a:rPr lang="zh-TW" altLang="en-US" sz="2000"/>
                <a:t>（</a:t>
              </a:r>
              <a:r>
                <a:rPr lang="en-US" altLang="zh-TW" sz="2000"/>
                <a:t>Comments</a:t>
              </a:r>
              <a:r>
                <a:rPr lang="zh-TW" altLang="en-US" sz="2000"/>
                <a:t>）</a:t>
              </a:r>
            </a:p>
          </p:txBody>
        </p:sp>
      </p:grp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144463" y="4076700"/>
            <a:ext cx="8604250" cy="2232025"/>
            <a:chOff x="91" y="2568"/>
            <a:chExt cx="5420" cy="1406"/>
          </a:xfrm>
        </p:grpSpPr>
        <p:sp>
          <p:nvSpPr>
            <p:cNvPr id="36891" name="Rectangle 27"/>
            <p:cNvSpPr>
              <a:spLocks noChangeArrowheads="1"/>
            </p:cNvSpPr>
            <p:nvPr/>
          </p:nvSpPr>
          <p:spPr bwMode="auto">
            <a:xfrm>
              <a:off x="413" y="2922"/>
              <a:ext cx="5007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/>
                <a:t>&gt;&gt; y = (5*2+3.5)/5;  </a:t>
              </a:r>
              <a:r>
                <a:rPr lang="en-US" altLang="zh-TW" sz="2000">
                  <a:solidFill>
                    <a:srgbClr val="EF3E07"/>
                  </a:solidFill>
                </a:rPr>
                <a:t>%</a:t>
              </a:r>
              <a:r>
                <a:rPr lang="en-US" altLang="zh-TW" sz="2000"/>
                <a:t> </a:t>
              </a: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將運算結果儲存在變數 </a:t>
              </a:r>
              <a:r>
                <a:rPr lang="en-US" altLang="zh-TW" sz="2000">
                  <a:latin typeface="標楷體" pitchFamily="65" charset="-120"/>
                  <a:ea typeface="標楷體" pitchFamily="65" charset="-120"/>
                </a:rPr>
                <a:t>y</a:t>
              </a: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，但不用顯示於螢幕</a:t>
              </a:r>
              <a:r>
                <a:rPr lang="zh-TW" altLang="en-US" sz="2000"/>
                <a:t>  </a:t>
              </a:r>
            </a:p>
            <a:p>
              <a:r>
                <a:rPr lang="en-US" altLang="zh-TW" sz="2000"/>
                <a:t>&gt;&gt; z = y^2                </a:t>
              </a:r>
              <a:r>
                <a:rPr lang="en-US" altLang="zh-TW" sz="2000">
                  <a:solidFill>
                    <a:srgbClr val="EF3E07"/>
                  </a:solidFill>
                </a:rPr>
                <a:t>%</a:t>
              </a:r>
              <a:r>
                <a:rPr lang="en-US" altLang="zh-TW" sz="2000"/>
                <a:t> </a:t>
              </a: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將運算結果儲存在變數 </a:t>
              </a:r>
              <a:r>
                <a:rPr lang="en-US" altLang="zh-TW" sz="2000">
                  <a:latin typeface="標楷體" pitchFamily="65" charset="-120"/>
                  <a:ea typeface="標楷體" pitchFamily="65" charset="-120"/>
                </a:rPr>
                <a:t>z</a:t>
              </a: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，並顯示於螢幕</a:t>
              </a:r>
              <a:r>
                <a:rPr lang="zh-TW" altLang="en-US" sz="2000"/>
                <a:t>  </a:t>
              </a:r>
            </a:p>
            <a:p>
              <a:r>
                <a:rPr lang="zh-TW" altLang="en-US" sz="2000"/>
                <a:t>    </a:t>
              </a:r>
              <a:r>
                <a:rPr lang="en-US" altLang="zh-TW" sz="2000"/>
                <a:t>z =</a:t>
              </a:r>
            </a:p>
            <a:p>
              <a:r>
                <a:rPr lang="en-US" altLang="zh-TW" sz="2000"/>
                <a:t>         7.2900</a:t>
              </a:r>
            </a:p>
          </p:txBody>
        </p:sp>
        <p:sp>
          <p:nvSpPr>
            <p:cNvPr id="36892" name="AutoShape 28"/>
            <p:cNvSpPr>
              <a:spLocks noChangeArrowheads="1"/>
            </p:cNvSpPr>
            <p:nvPr/>
          </p:nvSpPr>
          <p:spPr bwMode="auto">
            <a:xfrm>
              <a:off x="91" y="2568"/>
              <a:ext cx="5420" cy="1406"/>
            </a:xfrm>
            <a:prstGeom prst="cloudCallout">
              <a:avLst>
                <a:gd name="adj1" fmla="val 17565"/>
                <a:gd name="adj2" fmla="val -7183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TW" altLang="zh-TW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基本功能介紹</a:t>
            </a:r>
            <a:endParaRPr lang="en-US" altLang="zh-TW"/>
          </a:p>
        </p:txBody>
      </p:sp>
      <p:sp>
        <p:nvSpPr>
          <p:cNvPr id="2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2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C009-D124-4004-88FB-930D033AE9D0}" type="slidenum">
              <a:rPr lang="en-US" altLang="zh-TW"/>
              <a:pPr/>
              <a:t>50</a:t>
            </a:fld>
            <a:endParaRPr lang="en-US" altLang="zh-TW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>
                <a:ea typeface="標楷體" pitchFamily="65" charset="-120"/>
              </a:rPr>
              <a:t>線條顏色、形式、資料標記及說明文字</a:t>
            </a:r>
            <a:r>
              <a:rPr lang="en-US" altLang="zh-TW" sz="3600">
                <a:ea typeface="標楷體" pitchFamily="65" charset="-120"/>
              </a:rPr>
              <a:t>(I)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827088" y="1773238"/>
            <a:ext cx="1512887" cy="1584325"/>
            <a:chOff x="476" y="1888"/>
            <a:chExt cx="1814" cy="998"/>
          </a:xfrm>
        </p:grpSpPr>
        <p:sp>
          <p:nvSpPr>
            <p:cNvPr id="103431" name="Rectangle 7"/>
            <p:cNvSpPr>
              <a:spLocks noChangeArrowheads="1"/>
            </p:cNvSpPr>
            <p:nvPr/>
          </p:nvSpPr>
          <p:spPr bwMode="auto">
            <a:xfrm>
              <a:off x="521" y="1888"/>
              <a:ext cx="1769" cy="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latin typeface="Times New Roman" pitchFamily="18" charset="0"/>
                </a:rPr>
                <a:t>plot(x, y1);</a:t>
              </a:r>
              <a:endParaRPr lang="en-US" altLang="zh-TW" sz="2400">
                <a:latin typeface="Times New Roman" pitchFamily="18" charset="0"/>
              </a:endParaRP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solidFill>
                    <a:srgbClr val="CC00CC"/>
                  </a:solidFill>
                  <a:latin typeface="Times New Roman" pitchFamily="18" charset="0"/>
                </a:rPr>
                <a:t>hold on;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latin typeface="Times New Roman" pitchFamily="18" charset="0"/>
                </a:rPr>
                <a:t>plot(x, y2);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solidFill>
                    <a:srgbClr val="CC00CC"/>
                  </a:solidFill>
                  <a:latin typeface="Times New Roman" pitchFamily="18" charset="0"/>
                </a:rPr>
                <a:t>hold off</a:t>
              </a:r>
            </a:p>
          </p:txBody>
        </p:sp>
        <p:sp>
          <p:nvSpPr>
            <p:cNvPr id="103432" name="Rectangle 8"/>
            <p:cNvSpPr>
              <a:spLocks noChangeArrowheads="1"/>
            </p:cNvSpPr>
            <p:nvPr/>
          </p:nvSpPr>
          <p:spPr bwMode="auto">
            <a:xfrm>
              <a:off x="476" y="1888"/>
              <a:ext cx="1814" cy="998"/>
            </a:xfrm>
            <a:prstGeom prst="rect">
              <a:avLst/>
            </a:prstGeom>
            <a:noFill/>
            <a:ln w="28575">
              <a:solidFill>
                <a:srgbClr val="2D1EEE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pic>
        <p:nvPicPr>
          <p:cNvPr id="103433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7925" y="1817688"/>
            <a:ext cx="4814888" cy="4203700"/>
          </a:xfrm>
          <a:prstGeom prst="rect">
            <a:avLst/>
          </a:prstGeom>
          <a:noFill/>
        </p:spPr>
      </p:pic>
      <p:pic>
        <p:nvPicPr>
          <p:cNvPr id="103435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7800" y="1792288"/>
            <a:ext cx="5167313" cy="4373562"/>
          </a:xfrm>
          <a:prstGeom prst="rect">
            <a:avLst/>
          </a:prstGeom>
          <a:noFill/>
        </p:spPr>
      </p:pic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11188" y="3644900"/>
            <a:ext cx="1944687" cy="1512888"/>
            <a:chOff x="476" y="1888"/>
            <a:chExt cx="1814" cy="998"/>
          </a:xfrm>
        </p:grpSpPr>
        <p:sp>
          <p:nvSpPr>
            <p:cNvPr id="103437" name="Rectangle 13"/>
            <p:cNvSpPr>
              <a:spLocks noChangeArrowheads="1"/>
            </p:cNvSpPr>
            <p:nvPr/>
          </p:nvSpPr>
          <p:spPr bwMode="auto">
            <a:xfrm>
              <a:off x="521" y="1888"/>
              <a:ext cx="1769" cy="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latin typeface="Times New Roman" pitchFamily="18" charset="0"/>
                </a:rPr>
                <a:t>plot(x, y1</a:t>
              </a:r>
              <a:r>
                <a:rPr lang="en-US" altLang="zh-TW" sz="2000"/>
                <a:t>,</a:t>
              </a:r>
              <a:r>
                <a:rPr lang="en-US" altLang="zh-TW" sz="2000">
                  <a:solidFill>
                    <a:srgbClr val="EF3E07"/>
                  </a:solidFill>
                  <a:latin typeface="Times New Roman" pitchFamily="18" charset="0"/>
                </a:rPr>
                <a:t>'ro-.'</a:t>
              </a:r>
              <a:r>
                <a:rPr lang="en-US" altLang="zh-TW" sz="2000">
                  <a:latin typeface="Times New Roman" pitchFamily="18" charset="0"/>
                </a:rPr>
                <a:t> );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latin typeface="Times New Roman" pitchFamily="18" charset="0"/>
                </a:rPr>
                <a:t>hold on; 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latin typeface="Times New Roman" pitchFamily="18" charset="0"/>
                </a:rPr>
                <a:t>plot(x, y2</a:t>
              </a:r>
              <a:r>
                <a:rPr lang="en-US" altLang="zh-TW" sz="2000"/>
                <a:t>,</a:t>
              </a:r>
              <a:r>
                <a:rPr lang="en-US" altLang="zh-TW" sz="2000">
                  <a:latin typeface="Times New Roman" pitchFamily="18" charset="0"/>
                </a:rPr>
                <a:t>'</a:t>
              </a:r>
              <a:r>
                <a:rPr lang="en-US" altLang="zh-TW" sz="2000">
                  <a:solidFill>
                    <a:srgbClr val="EF3E07"/>
                  </a:solidFill>
                  <a:latin typeface="Times New Roman" pitchFamily="18" charset="0"/>
                </a:rPr>
                <a:t>gx</a:t>
              </a:r>
              <a:r>
                <a:rPr lang="en-US" altLang="zh-TW" sz="2000">
                  <a:latin typeface="Times New Roman" pitchFamily="18" charset="0"/>
                </a:rPr>
                <a:t>:');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latin typeface="Times New Roman" pitchFamily="18" charset="0"/>
                </a:rPr>
                <a:t>hold off</a:t>
              </a:r>
            </a:p>
          </p:txBody>
        </p:sp>
        <p:sp>
          <p:nvSpPr>
            <p:cNvPr id="103438" name="Rectangle 14"/>
            <p:cNvSpPr>
              <a:spLocks noChangeArrowheads="1"/>
            </p:cNvSpPr>
            <p:nvPr/>
          </p:nvSpPr>
          <p:spPr bwMode="auto">
            <a:xfrm>
              <a:off x="476" y="1888"/>
              <a:ext cx="1814" cy="998"/>
            </a:xfrm>
            <a:prstGeom prst="rect">
              <a:avLst/>
            </a:prstGeom>
            <a:noFill/>
            <a:ln w="28575">
              <a:solidFill>
                <a:srgbClr val="2D1EEE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pic>
        <p:nvPicPr>
          <p:cNvPr id="103439" name="Picture 1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06588" y="1773238"/>
            <a:ext cx="5113337" cy="4492625"/>
          </a:xfrm>
          <a:prstGeom prst="rect">
            <a:avLst/>
          </a:prstGeom>
          <a:noFill/>
        </p:spPr>
      </p:pic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323850" y="1916113"/>
            <a:ext cx="5903913" cy="514350"/>
            <a:chOff x="3288" y="845"/>
            <a:chExt cx="2223" cy="279"/>
          </a:xfrm>
        </p:grpSpPr>
        <p:sp>
          <p:nvSpPr>
            <p:cNvPr id="103441" name="AutoShape 17"/>
            <p:cNvSpPr>
              <a:spLocks noChangeArrowheads="1"/>
            </p:cNvSpPr>
            <p:nvPr/>
          </p:nvSpPr>
          <p:spPr bwMode="auto">
            <a:xfrm>
              <a:off x="3288" y="845"/>
              <a:ext cx="2177" cy="272"/>
            </a:xfrm>
            <a:prstGeom prst="roundRect">
              <a:avLst>
                <a:gd name="adj" fmla="val 16667"/>
              </a:avLst>
            </a:prstGeom>
            <a:solidFill>
              <a:srgbClr val="EEF86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442" name="Rectangle 18"/>
            <p:cNvSpPr>
              <a:spLocks noChangeArrowheads="1"/>
            </p:cNvSpPr>
            <p:nvPr/>
          </p:nvSpPr>
          <p:spPr bwMode="auto">
            <a:xfrm>
              <a:off x="3288" y="845"/>
              <a:ext cx="2223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legend('sin(2x)','2cos(2x)','Location','NorthWest');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endParaRPr lang="en-US" altLang="zh-TW" sz="2400">
                <a:latin typeface="Times New Roman" pitchFamily="18" charset="0"/>
              </a:endParaRPr>
            </a:p>
          </p:txBody>
        </p:sp>
      </p:grpSp>
      <p:sp>
        <p:nvSpPr>
          <p:cNvPr id="103443" name="Line 19"/>
          <p:cNvSpPr>
            <a:spLocks noChangeShapeType="1"/>
          </p:cNvSpPr>
          <p:nvPr/>
        </p:nvSpPr>
        <p:spPr bwMode="auto">
          <a:xfrm>
            <a:off x="2700338" y="2420938"/>
            <a:ext cx="360362" cy="360362"/>
          </a:xfrm>
          <a:prstGeom prst="line">
            <a:avLst/>
          </a:prstGeom>
          <a:noFill/>
          <a:ln w="28575">
            <a:solidFill>
              <a:srgbClr val="EF3E07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1258888" y="4498975"/>
            <a:ext cx="2736850" cy="514350"/>
            <a:chOff x="3288" y="845"/>
            <a:chExt cx="2223" cy="279"/>
          </a:xfrm>
        </p:grpSpPr>
        <p:sp>
          <p:nvSpPr>
            <p:cNvPr id="103445" name="AutoShape 21"/>
            <p:cNvSpPr>
              <a:spLocks noChangeArrowheads="1"/>
            </p:cNvSpPr>
            <p:nvPr/>
          </p:nvSpPr>
          <p:spPr bwMode="auto">
            <a:xfrm>
              <a:off x="3288" y="845"/>
              <a:ext cx="2177" cy="272"/>
            </a:xfrm>
            <a:prstGeom prst="roundRect">
              <a:avLst>
                <a:gd name="adj" fmla="val 16667"/>
              </a:avLst>
            </a:prstGeom>
            <a:solidFill>
              <a:srgbClr val="EEF86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446" name="Rectangle 22"/>
            <p:cNvSpPr>
              <a:spLocks noChangeArrowheads="1"/>
            </p:cNvSpPr>
            <p:nvPr/>
          </p:nvSpPr>
          <p:spPr bwMode="auto">
            <a:xfrm>
              <a:off x="3288" y="845"/>
              <a:ext cx="2223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text(1.5, 0.5, 'sin(2x)')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endParaRPr lang="en-US" altLang="zh-TW" sz="2000"/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endParaRPr lang="en-US" altLang="zh-TW" sz="2400">
                <a:latin typeface="Times New Roman" pitchFamily="18" charset="0"/>
              </a:endParaRPr>
            </a:p>
          </p:txBody>
        </p:sp>
      </p:grpSp>
      <p:sp>
        <p:nvSpPr>
          <p:cNvPr id="103447" name="Oval 23"/>
          <p:cNvSpPr>
            <a:spLocks noChangeArrowheads="1"/>
          </p:cNvSpPr>
          <p:nvPr/>
        </p:nvSpPr>
        <p:spPr bwMode="auto">
          <a:xfrm>
            <a:off x="3276600" y="3716338"/>
            <a:ext cx="719138" cy="358775"/>
          </a:xfrm>
          <a:prstGeom prst="ellipse">
            <a:avLst/>
          </a:prstGeom>
          <a:noFill/>
          <a:ln w="28575">
            <a:solidFill>
              <a:srgbClr val="2D1EEE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448" name="Line 24"/>
          <p:cNvSpPr>
            <a:spLocks noChangeShapeType="1"/>
          </p:cNvSpPr>
          <p:nvPr/>
        </p:nvSpPr>
        <p:spPr bwMode="auto">
          <a:xfrm flipV="1">
            <a:off x="2916238" y="4076700"/>
            <a:ext cx="576262" cy="431800"/>
          </a:xfrm>
          <a:prstGeom prst="line">
            <a:avLst/>
          </a:prstGeom>
          <a:noFill/>
          <a:ln w="28575">
            <a:solidFill>
              <a:srgbClr val="2D1EEE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03449" name="Oval 25"/>
          <p:cNvSpPr>
            <a:spLocks noChangeArrowheads="1"/>
          </p:cNvSpPr>
          <p:nvPr/>
        </p:nvSpPr>
        <p:spPr bwMode="auto">
          <a:xfrm>
            <a:off x="2484438" y="2636838"/>
            <a:ext cx="1295400" cy="647700"/>
          </a:xfrm>
          <a:prstGeom prst="ellipse">
            <a:avLst/>
          </a:prstGeom>
          <a:noFill/>
          <a:ln w="28575">
            <a:solidFill>
              <a:srgbClr val="2D1EEE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450" name="Oval 26"/>
          <p:cNvSpPr>
            <a:spLocks noChangeArrowheads="1"/>
          </p:cNvSpPr>
          <p:nvPr/>
        </p:nvSpPr>
        <p:spPr bwMode="auto">
          <a:xfrm>
            <a:off x="4211638" y="2924175"/>
            <a:ext cx="863600" cy="431800"/>
          </a:xfrm>
          <a:prstGeom prst="ellipse">
            <a:avLst/>
          </a:prstGeom>
          <a:noFill/>
          <a:ln w="28575">
            <a:solidFill>
              <a:srgbClr val="2D1EEE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4284663" y="3778250"/>
            <a:ext cx="2952750" cy="514350"/>
            <a:chOff x="3288" y="845"/>
            <a:chExt cx="2223" cy="279"/>
          </a:xfrm>
        </p:grpSpPr>
        <p:sp>
          <p:nvSpPr>
            <p:cNvPr id="103452" name="AutoShape 28"/>
            <p:cNvSpPr>
              <a:spLocks noChangeArrowheads="1"/>
            </p:cNvSpPr>
            <p:nvPr/>
          </p:nvSpPr>
          <p:spPr bwMode="auto">
            <a:xfrm>
              <a:off x="3288" y="845"/>
              <a:ext cx="2177" cy="272"/>
            </a:xfrm>
            <a:prstGeom prst="roundRect">
              <a:avLst>
                <a:gd name="adj" fmla="val 16667"/>
              </a:avLst>
            </a:prstGeom>
            <a:solidFill>
              <a:srgbClr val="EEF86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453" name="Rectangle 29"/>
            <p:cNvSpPr>
              <a:spLocks noChangeArrowheads="1"/>
            </p:cNvSpPr>
            <p:nvPr/>
          </p:nvSpPr>
          <p:spPr bwMode="auto">
            <a:xfrm>
              <a:off x="3288" y="845"/>
              <a:ext cx="2223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text(3.3, 1.5, ‘2cos(2x)')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endParaRPr lang="en-US" altLang="zh-TW" sz="2000"/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endParaRPr lang="en-US" altLang="zh-TW" sz="2400">
                <a:latin typeface="Times New Roman" pitchFamily="18" charset="0"/>
              </a:endParaRPr>
            </a:p>
          </p:txBody>
        </p:sp>
      </p:grpSp>
      <p:sp>
        <p:nvSpPr>
          <p:cNvPr id="103454" name="Line 30"/>
          <p:cNvSpPr>
            <a:spLocks noChangeShapeType="1"/>
          </p:cNvSpPr>
          <p:nvPr/>
        </p:nvSpPr>
        <p:spPr bwMode="auto">
          <a:xfrm flipH="1" flipV="1">
            <a:off x="4859338" y="3357563"/>
            <a:ext cx="433387" cy="431800"/>
          </a:xfrm>
          <a:prstGeom prst="line">
            <a:avLst/>
          </a:prstGeom>
          <a:noFill/>
          <a:ln w="28575">
            <a:solidFill>
              <a:srgbClr val="2D1EEE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3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103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34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3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03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03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03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03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03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03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43" grpId="0" animBg="1"/>
      <p:bldP spid="103447" grpId="0" animBg="1"/>
      <p:bldP spid="103448" grpId="0" animBg="1"/>
      <p:bldP spid="103449" grpId="0" animBg="1"/>
      <p:bldP spid="103450" grpId="0" animBg="1"/>
      <p:bldP spid="103454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基本功能介紹</a:t>
            </a:r>
            <a:endParaRPr lang="en-US" altLang="zh-TW"/>
          </a:p>
        </p:txBody>
      </p:sp>
      <p:sp>
        <p:nvSpPr>
          <p:cNvPr id="21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2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6B4F-87BE-4C8D-A1D8-1B9A4E15C9FE}" type="slidenum">
              <a:rPr lang="en-US" altLang="zh-TW"/>
              <a:pPr/>
              <a:t>51</a:t>
            </a:fld>
            <a:endParaRPr lang="en-US" altLang="zh-TW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>
                <a:ea typeface="標楷體" pitchFamily="65" charset="-120"/>
              </a:rPr>
              <a:t>線條顏色、形式、資料標記及說明文字</a:t>
            </a:r>
            <a:r>
              <a:rPr lang="en-US" altLang="zh-TW" sz="3600">
                <a:ea typeface="標楷體" pitchFamily="65" charset="-120"/>
              </a:rPr>
              <a:t>(II)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11188" y="1773238"/>
            <a:ext cx="4968875" cy="3455987"/>
            <a:chOff x="476" y="1888"/>
            <a:chExt cx="1814" cy="998"/>
          </a:xfrm>
        </p:grpSpPr>
        <p:sp>
          <p:nvSpPr>
            <p:cNvPr id="105481" name="Rectangle 9"/>
            <p:cNvSpPr>
              <a:spLocks noChangeArrowheads="1"/>
            </p:cNvSpPr>
            <p:nvPr/>
          </p:nvSpPr>
          <p:spPr bwMode="auto">
            <a:xfrm>
              <a:off x="521" y="1888"/>
              <a:ext cx="1769" cy="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>
                  <a:latin typeface="Times New Roman" pitchFamily="18" charset="0"/>
                </a:rPr>
                <a:t>x = 0:pi/100:2*pi;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>
                  <a:latin typeface="Times New Roman" pitchFamily="18" charset="0"/>
                </a:rPr>
                <a:t>y1 = sin(2*x);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>
                  <a:latin typeface="Times New Roman" pitchFamily="18" charset="0"/>
                </a:rPr>
                <a:t>y2 = 2*cos(2*x);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>
                  <a:latin typeface="Times New Roman" pitchFamily="18" charset="0"/>
                </a:rPr>
                <a:t>plot(x, y1</a:t>
              </a:r>
              <a:r>
                <a:rPr lang="en-US" altLang="zh-TW"/>
                <a:t>,</a:t>
              </a:r>
              <a:r>
                <a:rPr lang="en-US" altLang="zh-TW">
                  <a:latin typeface="Times New Roman" pitchFamily="18" charset="0"/>
                </a:rPr>
                <a:t>'ro-.' );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>
                  <a:latin typeface="Times New Roman" pitchFamily="18" charset="0"/>
                </a:rPr>
                <a:t>hold on; 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>
                  <a:latin typeface="Times New Roman" pitchFamily="18" charset="0"/>
                </a:rPr>
                <a:t>plot(x, y2</a:t>
              </a:r>
              <a:r>
                <a:rPr lang="en-US" altLang="zh-TW"/>
                <a:t>,</a:t>
              </a:r>
              <a:r>
                <a:rPr lang="en-US" altLang="zh-TW">
                  <a:latin typeface="Times New Roman" pitchFamily="18" charset="0"/>
                </a:rPr>
                <a:t>'gx:');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>
                  <a:latin typeface="Times New Roman" pitchFamily="18" charset="0"/>
                </a:rPr>
                <a:t>hold off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>
                  <a:latin typeface="Times New Roman" pitchFamily="18" charset="0"/>
                </a:rPr>
                <a:t>legend('sin(2x)','2cos(2x)','Location','NorthWest');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>
                  <a:latin typeface="Times New Roman" pitchFamily="18" charset="0"/>
                </a:rPr>
                <a:t>text(1.5, 0.5, 'sin(2x)')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>
                  <a:latin typeface="Times New Roman" pitchFamily="18" charset="0"/>
                </a:rPr>
                <a:t>text(3.3, 1.5, '2cos(2x)')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endParaRPr lang="en-US" altLang="zh-TW" sz="2000">
                <a:latin typeface="Times New Roman" pitchFamily="18" charset="0"/>
              </a:endParaRPr>
            </a:p>
          </p:txBody>
        </p:sp>
        <p:sp>
          <p:nvSpPr>
            <p:cNvPr id="105482" name="Rectangle 10"/>
            <p:cNvSpPr>
              <a:spLocks noChangeArrowheads="1"/>
            </p:cNvSpPr>
            <p:nvPr/>
          </p:nvSpPr>
          <p:spPr bwMode="auto">
            <a:xfrm>
              <a:off x="476" y="1888"/>
              <a:ext cx="1814" cy="998"/>
            </a:xfrm>
            <a:prstGeom prst="rect">
              <a:avLst/>
            </a:prstGeom>
            <a:noFill/>
            <a:ln w="28575">
              <a:solidFill>
                <a:srgbClr val="2D1EEE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pic>
        <p:nvPicPr>
          <p:cNvPr id="105483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79838" y="1790700"/>
            <a:ext cx="4895850" cy="4302125"/>
          </a:xfrm>
          <a:prstGeom prst="rect">
            <a:avLst/>
          </a:prstGeom>
          <a:noFill/>
        </p:spPr>
      </p:pic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539750" y="5300663"/>
            <a:ext cx="5184775" cy="863600"/>
            <a:chOff x="476" y="1888"/>
            <a:chExt cx="1814" cy="998"/>
          </a:xfrm>
        </p:grpSpPr>
        <p:sp>
          <p:nvSpPr>
            <p:cNvPr id="105500" name="Rectangle 28"/>
            <p:cNvSpPr>
              <a:spLocks noChangeArrowheads="1"/>
            </p:cNvSpPr>
            <p:nvPr/>
          </p:nvSpPr>
          <p:spPr bwMode="auto">
            <a:xfrm>
              <a:off x="521" y="1888"/>
              <a:ext cx="1769" cy="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solidFill>
                    <a:srgbClr val="CC00CC"/>
                  </a:solidFill>
                  <a:latin typeface="Times New Roman" pitchFamily="18" charset="0"/>
                </a:rPr>
                <a:t>set(gca,'xtick',[0 1/2*pi pi 3/2*pi 2*pi])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>
                  <a:solidFill>
                    <a:srgbClr val="CC00CC"/>
                  </a:solidFill>
                  <a:latin typeface="Times New Roman" pitchFamily="18" charset="0"/>
                </a:rPr>
                <a:t>set(gca,'xticklabel',{'0','1/2 pi','pi','3/2 pi','2 pi'})</a:t>
              </a:r>
            </a:p>
            <a:p>
              <a:pPr marL="342900" indent="-34290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endParaRPr lang="en-US" altLang="zh-TW" sz="2000">
                <a:latin typeface="Times New Roman" pitchFamily="18" charset="0"/>
              </a:endParaRPr>
            </a:p>
          </p:txBody>
        </p:sp>
        <p:sp>
          <p:nvSpPr>
            <p:cNvPr id="105501" name="Rectangle 29"/>
            <p:cNvSpPr>
              <a:spLocks noChangeArrowheads="1"/>
            </p:cNvSpPr>
            <p:nvPr/>
          </p:nvSpPr>
          <p:spPr bwMode="auto">
            <a:xfrm>
              <a:off x="476" y="1888"/>
              <a:ext cx="1814" cy="998"/>
            </a:xfrm>
            <a:prstGeom prst="rect">
              <a:avLst/>
            </a:prstGeom>
            <a:noFill/>
            <a:ln w="28575">
              <a:solidFill>
                <a:srgbClr val="2D1EEE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pic>
        <p:nvPicPr>
          <p:cNvPr id="105502" name="Picture 3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19475" y="692150"/>
            <a:ext cx="5159375" cy="4511675"/>
          </a:xfrm>
          <a:prstGeom prst="rect">
            <a:avLst/>
          </a:prstGeom>
          <a:noFill/>
        </p:spPr>
      </p:pic>
      <p:sp>
        <p:nvSpPr>
          <p:cNvPr id="105503" name="Oval 31"/>
          <p:cNvSpPr>
            <a:spLocks noChangeArrowheads="1"/>
          </p:cNvSpPr>
          <p:nvPr/>
        </p:nvSpPr>
        <p:spPr bwMode="auto">
          <a:xfrm>
            <a:off x="3851275" y="4724400"/>
            <a:ext cx="504825" cy="288925"/>
          </a:xfrm>
          <a:prstGeom prst="ellipse">
            <a:avLst/>
          </a:prstGeom>
          <a:noFill/>
          <a:ln w="28575">
            <a:solidFill>
              <a:srgbClr val="CC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5504" name="Oval 32"/>
          <p:cNvSpPr>
            <a:spLocks noChangeArrowheads="1"/>
          </p:cNvSpPr>
          <p:nvPr/>
        </p:nvSpPr>
        <p:spPr bwMode="auto">
          <a:xfrm>
            <a:off x="4716463" y="4724400"/>
            <a:ext cx="504825" cy="288925"/>
          </a:xfrm>
          <a:prstGeom prst="ellipse">
            <a:avLst/>
          </a:prstGeom>
          <a:noFill/>
          <a:ln w="28575">
            <a:solidFill>
              <a:srgbClr val="CC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5505" name="Oval 33"/>
          <p:cNvSpPr>
            <a:spLocks noChangeArrowheads="1"/>
          </p:cNvSpPr>
          <p:nvPr/>
        </p:nvSpPr>
        <p:spPr bwMode="auto">
          <a:xfrm>
            <a:off x="5651500" y="4724400"/>
            <a:ext cx="504825" cy="288925"/>
          </a:xfrm>
          <a:prstGeom prst="ellipse">
            <a:avLst/>
          </a:prstGeom>
          <a:noFill/>
          <a:ln w="28575">
            <a:solidFill>
              <a:srgbClr val="CC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5506" name="Oval 34"/>
          <p:cNvSpPr>
            <a:spLocks noChangeArrowheads="1"/>
          </p:cNvSpPr>
          <p:nvPr/>
        </p:nvSpPr>
        <p:spPr bwMode="auto">
          <a:xfrm>
            <a:off x="6515100" y="4724400"/>
            <a:ext cx="504825" cy="288925"/>
          </a:xfrm>
          <a:prstGeom prst="ellipse">
            <a:avLst/>
          </a:prstGeom>
          <a:noFill/>
          <a:ln w="28575">
            <a:solidFill>
              <a:srgbClr val="CC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5507" name="Oval 35"/>
          <p:cNvSpPr>
            <a:spLocks noChangeArrowheads="1"/>
          </p:cNvSpPr>
          <p:nvPr/>
        </p:nvSpPr>
        <p:spPr bwMode="auto">
          <a:xfrm>
            <a:off x="7451725" y="4724400"/>
            <a:ext cx="504825" cy="288925"/>
          </a:xfrm>
          <a:prstGeom prst="ellipse">
            <a:avLst/>
          </a:prstGeom>
          <a:noFill/>
          <a:ln w="28575">
            <a:solidFill>
              <a:srgbClr val="CC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5508" name="Oval 36"/>
          <p:cNvSpPr>
            <a:spLocks noChangeArrowheads="1"/>
          </p:cNvSpPr>
          <p:nvPr/>
        </p:nvSpPr>
        <p:spPr bwMode="auto">
          <a:xfrm>
            <a:off x="4932363" y="5661025"/>
            <a:ext cx="576262" cy="431800"/>
          </a:xfrm>
          <a:prstGeom prst="ellips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5509" name="Oval 37"/>
          <p:cNvSpPr>
            <a:spLocks noChangeArrowheads="1"/>
          </p:cNvSpPr>
          <p:nvPr/>
        </p:nvSpPr>
        <p:spPr bwMode="auto">
          <a:xfrm>
            <a:off x="3060700" y="5661025"/>
            <a:ext cx="719138" cy="431800"/>
          </a:xfrm>
          <a:prstGeom prst="ellips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5510" name="AutoShape 38"/>
          <p:cNvSpPr>
            <a:spLocks noChangeArrowheads="1"/>
          </p:cNvSpPr>
          <p:nvPr/>
        </p:nvSpPr>
        <p:spPr bwMode="auto">
          <a:xfrm rot="19891547" flipV="1">
            <a:off x="3481388" y="5300663"/>
            <a:ext cx="1450975" cy="95250"/>
          </a:xfrm>
          <a:prstGeom prst="leftRightArrow">
            <a:avLst>
              <a:gd name="adj1" fmla="val 50000"/>
              <a:gd name="adj2" fmla="val 304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5511" name="AutoShape 39"/>
          <p:cNvSpPr>
            <a:spLocks noChangeArrowheads="1"/>
          </p:cNvSpPr>
          <p:nvPr/>
        </p:nvSpPr>
        <p:spPr bwMode="auto">
          <a:xfrm rot="20478492" flipV="1">
            <a:off x="5183188" y="5270500"/>
            <a:ext cx="2387600" cy="95250"/>
          </a:xfrm>
          <a:prstGeom prst="leftRightArrow">
            <a:avLst>
              <a:gd name="adj1" fmla="val 50000"/>
              <a:gd name="adj2" fmla="val 501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05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05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5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5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05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05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05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05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05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105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105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105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503" grpId="0" animBg="1"/>
      <p:bldP spid="105504" grpId="0" animBg="1"/>
      <p:bldP spid="105505" grpId="0" animBg="1"/>
      <p:bldP spid="105506" grpId="0" animBg="1"/>
      <p:bldP spid="105507" grpId="0" animBg="1"/>
      <p:bldP spid="105508" grpId="0" animBg="1"/>
      <p:bldP spid="105509" grpId="0" animBg="1"/>
      <p:bldP spid="105510" grpId="0" animBg="1"/>
      <p:bldP spid="105511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分支宣告與程式設計</a:t>
            </a:r>
            <a:endParaRPr lang="en-US" altLang="zh-TW"/>
          </a:p>
        </p:txBody>
      </p:sp>
      <p:sp>
        <p:nvSpPr>
          <p:cNvPr id="2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2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2D1B-5B36-4619-9A8A-38C145ECF4CD}" type="slidenum">
              <a:rPr lang="en-US" altLang="zh-TW"/>
              <a:pPr/>
              <a:t>52</a:t>
            </a:fld>
            <a:endParaRPr lang="en-US" altLang="zh-TW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額外的繪圖功能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628775"/>
            <a:ext cx="7313613" cy="4697413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900" dirty="0"/>
              <a:t>x = -2.5*</a:t>
            </a:r>
            <a:r>
              <a:rPr lang="en-US" altLang="zh-TW" sz="1900" dirty="0" err="1"/>
              <a:t>pi:pi</a:t>
            </a:r>
            <a:r>
              <a:rPr lang="en-US" altLang="zh-TW" sz="1900" dirty="0"/>
              <a:t>/100:2.5*pi;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900" dirty="0"/>
              <a:t>y1 = sin(2*x);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900" dirty="0"/>
              <a:t>y2 = 2*</a:t>
            </a:r>
            <a:r>
              <a:rPr lang="en-US" altLang="zh-TW" sz="1900" dirty="0" err="1"/>
              <a:t>cos</a:t>
            </a:r>
            <a:r>
              <a:rPr lang="en-US" altLang="zh-TW" sz="1900" dirty="0"/>
              <a:t>(2*x);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900" dirty="0">
                <a:solidFill>
                  <a:srgbClr val="FF00FF"/>
                </a:solidFill>
              </a:rPr>
              <a:t>plot</a:t>
            </a:r>
            <a:r>
              <a:rPr lang="en-US" altLang="zh-TW" sz="1900" dirty="0"/>
              <a:t>(x, y1,'ro-.');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900" dirty="0">
                <a:solidFill>
                  <a:srgbClr val="FF00FF"/>
                </a:solidFill>
              </a:rPr>
              <a:t>hold on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900" dirty="0"/>
              <a:t>plot(x, y2, '</a:t>
            </a:r>
            <a:r>
              <a:rPr lang="en-US" altLang="zh-TW" sz="1900" dirty="0" err="1"/>
              <a:t>gx</a:t>
            </a:r>
            <a:r>
              <a:rPr lang="en-US" altLang="zh-TW" sz="1900" dirty="0"/>
              <a:t>:');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900" dirty="0">
                <a:solidFill>
                  <a:srgbClr val="FF00FF"/>
                </a:solidFill>
              </a:rPr>
              <a:t>hold off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900" dirty="0">
                <a:solidFill>
                  <a:srgbClr val="FF00FF"/>
                </a:solidFill>
              </a:rPr>
              <a:t>legend</a:t>
            </a:r>
            <a:r>
              <a:rPr lang="en-US" altLang="zh-TW" sz="1900" dirty="0"/>
              <a:t>('sin(2x)','2cos(2x)','</a:t>
            </a:r>
            <a:r>
              <a:rPr lang="en-US" altLang="zh-TW" sz="1900" dirty="0" err="1"/>
              <a:t>Location','NorthWest</a:t>
            </a:r>
            <a:r>
              <a:rPr lang="en-US" altLang="zh-TW" sz="1900" dirty="0"/>
              <a:t>');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900" dirty="0"/>
              <a:t>text(1.5, 0.5, 'sin(2x)')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900" dirty="0">
                <a:solidFill>
                  <a:srgbClr val="FF00FF"/>
                </a:solidFill>
              </a:rPr>
              <a:t>text</a:t>
            </a:r>
            <a:r>
              <a:rPr lang="en-US" altLang="zh-TW" sz="1900" dirty="0"/>
              <a:t>(3.3, 1.5, '2cos(2x)')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900" dirty="0" err="1">
                <a:solidFill>
                  <a:srgbClr val="FF00FF"/>
                </a:solidFill>
              </a:rPr>
              <a:t>xlabel</a:t>
            </a:r>
            <a:r>
              <a:rPr lang="en-US" altLang="zh-TW" sz="1900" dirty="0"/>
              <a:t>('x');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900" dirty="0" err="1">
                <a:solidFill>
                  <a:srgbClr val="FF00FF"/>
                </a:solidFill>
              </a:rPr>
              <a:t>ylabel</a:t>
            </a:r>
            <a:r>
              <a:rPr lang="en-US" altLang="zh-TW" sz="1900" dirty="0"/>
              <a:t>('y');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900" dirty="0">
                <a:solidFill>
                  <a:srgbClr val="FF00FF"/>
                </a:solidFill>
              </a:rPr>
              <a:t>title</a:t>
            </a:r>
            <a:r>
              <a:rPr lang="en-US" altLang="zh-TW" sz="1900" dirty="0"/>
              <a:t>('Plot figure of sin(2x) and 2cos(2x)');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900" dirty="0"/>
              <a:t>set(</a:t>
            </a:r>
            <a:r>
              <a:rPr lang="en-US" altLang="zh-TW" sz="1900" dirty="0" err="1"/>
              <a:t>gca,'</a:t>
            </a:r>
            <a:r>
              <a:rPr lang="en-US" altLang="zh-TW" sz="1900" dirty="0" err="1">
                <a:solidFill>
                  <a:srgbClr val="FF00FF"/>
                </a:solidFill>
              </a:rPr>
              <a:t>xtick</a:t>
            </a:r>
            <a:r>
              <a:rPr lang="en-US" altLang="zh-TW" sz="1900" dirty="0"/>
              <a:t>',[-2*pi -pi 0 pi 2*pi])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900" dirty="0"/>
              <a:t>set(</a:t>
            </a:r>
            <a:r>
              <a:rPr lang="en-US" altLang="zh-TW" sz="1900" dirty="0" err="1"/>
              <a:t>gca,'</a:t>
            </a:r>
            <a:r>
              <a:rPr lang="en-US" altLang="zh-TW" sz="1900" dirty="0" err="1">
                <a:solidFill>
                  <a:srgbClr val="FF00FF"/>
                </a:solidFill>
              </a:rPr>
              <a:t>xticklabel</a:t>
            </a:r>
            <a:r>
              <a:rPr lang="en-US" altLang="zh-TW" sz="1900" dirty="0"/>
              <a:t>',{'-2 pi','- pi','0','pi','2 pi'})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TW" sz="1900" dirty="0"/>
          </a:p>
        </p:txBody>
      </p:sp>
      <p:pic>
        <p:nvPicPr>
          <p:cNvPr id="7168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06813" y="1670050"/>
            <a:ext cx="5257800" cy="4638675"/>
          </a:xfrm>
          <a:prstGeom prst="rect">
            <a:avLst/>
          </a:prstGeom>
          <a:noFill/>
        </p:spPr>
      </p:pic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042988" y="3135317"/>
            <a:ext cx="3457575" cy="1008063"/>
            <a:chOff x="657" y="1888"/>
            <a:chExt cx="2178" cy="635"/>
          </a:xfrm>
        </p:grpSpPr>
        <p:sp>
          <p:nvSpPr>
            <p:cNvPr id="71685" name="Rectangle 5"/>
            <p:cNvSpPr>
              <a:spLocks noChangeArrowheads="1"/>
            </p:cNvSpPr>
            <p:nvPr/>
          </p:nvSpPr>
          <p:spPr bwMode="auto">
            <a:xfrm>
              <a:off x="657" y="2296"/>
              <a:ext cx="589" cy="227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1687" name="Line 7"/>
            <p:cNvSpPr>
              <a:spLocks noChangeShapeType="1"/>
            </p:cNvSpPr>
            <p:nvPr/>
          </p:nvSpPr>
          <p:spPr bwMode="auto">
            <a:xfrm flipV="1">
              <a:off x="1247" y="1888"/>
              <a:ext cx="1588" cy="40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971550" y="3143265"/>
            <a:ext cx="6315076" cy="1571626"/>
            <a:chOff x="612" y="1896"/>
            <a:chExt cx="3978" cy="990"/>
          </a:xfrm>
        </p:grpSpPr>
        <p:sp>
          <p:nvSpPr>
            <p:cNvPr id="71686" name="Rectangle 6"/>
            <p:cNvSpPr>
              <a:spLocks noChangeArrowheads="1"/>
            </p:cNvSpPr>
            <p:nvPr/>
          </p:nvSpPr>
          <p:spPr bwMode="auto">
            <a:xfrm>
              <a:off x="612" y="2659"/>
              <a:ext cx="454" cy="227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1689" name="Line 9"/>
            <p:cNvSpPr>
              <a:spLocks noChangeShapeType="1"/>
            </p:cNvSpPr>
            <p:nvPr/>
          </p:nvSpPr>
          <p:spPr bwMode="auto">
            <a:xfrm flipV="1">
              <a:off x="1080" y="1896"/>
              <a:ext cx="3510" cy="85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900113" y="4640282"/>
            <a:ext cx="5457825" cy="1431925"/>
            <a:chOff x="567" y="2840"/>
            <a:chExt cx="3438" cy="902"/>
          </a:xfrm>
        </p:grpSpPr>
        <p:sp>
          <p:nvSpPr>
            <p:cNvPr id="71688" name="Rectangle 8"/>
            <p:cNvSpPr>
              <a:spLocks noChangeArrowheads="1"/>
            </p:cNvSpPr>
            <p:nvPr/>
          </p:nvSpPr>
          <p:spPr bwMode="auto">
            <a:xfrm>
              <a:off x="567" y="2840"/>
              <a:ext cx="589" cy="227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1691" name="Line 11"/>
            <p:cNvSpPr>
              <a:spLocks noChangeShapeType="1"/>
            </p:cNvSpPr>
            <p:nvPr/>
          </p:nvSpPr>
          <p:spPr bwMode="auto">
            <a:xfrm>
              <a:off x="1156" y="2925"/>
              <a:ext cx="2849" cy="817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976309" y="4357697"/>
            <a:ext cx="3024188" cy="1006476"/>
            <a:chOff x="567" y="2615"/>
            <a:chExt cx="1905" cy="634"/>
          </a:xfrm>
        </p:grpSpPr>
        <p:sp>
          <p:nvSpPr>
            <p:cNvPr id="71692" name="Rectangle 12"/>
            <p:cNvSpPr>
              <a:spLocks noChangeArrowheads="1"/>
            </p:cNvSpPr>
            <p:nvPr/>
          </p:nvSpPr>
          <p:spPr bwMode="auto">
            <a:xfrm>
              <a:off x="567" y="3022"/>
              <a:ext cx="589" cy="227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1693" name="Line 13"/>
            <p:cNvSpPr>
              <a:spLocks noChangeShapeType="1"/>
            </p:cNvSpPr>
            <p:nvPr/>
          </p:nvSpPr>
          <p:spPr bwMode="auto">
            <a:xfrm flipV="1">
              <a:off x="1156" y="2615"/>
              <a:ext cx="1316" cy="543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828675" y="2643203"/>
            <a:ext cx="5743575" cy="3000374"/>
            <a:chOff x="522" y="1540"/>
            <a:chExt cx="3618" cy="1890"/>
          </a:xfrm>
        </p:grpSpPr>
        <p:sp>
          <p:nvSpPr>
            <p:cNvPr id="71694" name="Rectangle 14"/>
            <p:cNvSpPr>
              <a:spLocks noChangeArrowheads="1"/>
            </p:cNvSpPr>
            <p:nvPr/>
          </p:nvSpPr>
          <p:spPr bwMode="auto">
            <a:xfrm>
              <a:off x="522" y="3203"/>
              <a:ext cx="589" cy="227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1695" name="Line 15"/>
            <p:cNvSpPr>
              <a:spLocks noChangeShapeType="1"/>
            </p:cNvSpPr>
            <p:nvPr/>
          </p:nvSpPr>
          <p:spPr bwMode="auto">
            <a:xfrm flipV="1">
              <a:off x="1111" y="1540"/>
              <a:ext cx="3029" cy="175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1785918" y="5567383"/>
            <a:ext cx="2857501" cy="719137"/>
            <a:chOff x="1248" y="3385"/>
            <a:chExt cx="1800" cy="453"/>
          </a:xfrm>
        </p:grpSpPr>
        <p:sp>
          <p:nvSpPr>
            <p:cNvPr id="71701" name="Rectangle 21"/>
            <p:cNvSpPr>
              <a:spLocks noChangeArrowheads="1"/>
            </p:cNvSpPr>
            <p:nvPr/>
          </p:nvSpPr>
          <p:spPr bwMode="auto">
            <a:xfrm>
              <a:off x="1248" y="3385"/>
              <a:ext cx="861" cy="453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1702" name="Line 22"/>
            <p:cNvSpPr>
              <a:spLocks noChangeShapeType="1"/>
            </p:cNvSpPr>
            <p:nvPr/>
          </p:nvSpPr>
          <p:spPr bwMode="auto">
            <a:xfrm>
              <a:off x="2142" y="3433"/>
              <a:ext cx="906" cy="18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分支宣告與程式設計</a:t>
            </a:r>
            <a:endParaRPr lang="en-US" altLang="zh-TW"/>
          </a:p>
        </p:txBody>
      </p:sp>
      <p:sp>
        <p:nvSpPr>
          <p:cNvPr id="2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2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138E-2232-415B-8701-D29FF80E725D}" type="slidenum">
              <a:rPr lang="en-US" altLang="zh-TW"/>
              <a:pPr/>
              <a:t>53</a:t>
            </a:fld>
            <a:endParaRPr lang="en-US" altLang="zh-TW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zh-TW"/>
          </a:p>
        </p:txBody>
      </p:sp>
      <p:pic>
        <p:nvPicPr>
          <p:cNvPr id="7373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1814513"/>
            <a:ext cx="5257800" cy="4638675"/>
          </a:xfrm>
          <a:prstGeom prst="rect">
            <a:avLst/>
          </a:prstGeom>
          <a:noFill/>
        </p:spPr>
      </p:pic>
      <p:pic>
        <p:nvPicPr>
          <p:cNvPr id="7373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6600" y="404813"/>
            <a:ext cx="5429250" cy="4791075"/>
          </a:xfrm>
          <a:prstGeom prst="rect">
            <a:avLst/>
          </a:prstGeom>
          <a:noFill/>
        </p:spPr>
      </p:pic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364163" y="5373688"/>
            <a:ext cx="3600450" cy="503237"/>
            <a:chOff x="839" y="2523"/>
            <a:chExt cx="1315" cy="363"/>
          </a:xfrm>
        </p:grpSpPr>
        <p:sp>
          <p:nvSpPr>
            <p:cNvPr id="73736" name="AutoShape 8"/>
            <p:cNvSpPr>
              <a:spLocks noChangeArrowheads="1"/>
            </p:cNvSpPr>
            <p:nvPr/>
          </p:nvSpPr>
          <p:spPr bwMode="auto">
            <a:xfrm>
              <a:off x="839" y="2523"/>
              <a:ext cx="1315" cy="363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3737" name="Rectangle 9"/>
            <p:cNvSpPr>
              <a:spLocks noChangeArrowheads="1"/>
            </p:cNvSpPr>
            <p:nvPr/>
          </p:nvSpPr>
          <p:spPr bwMode="auto">
            <a:xfrm>
              <a:off x="839" y="2523"/>
              <a:ext cx="131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 dirty="0"/>
                <a:t>axis([-2*pi 2*pi -2.5 2.5])</a:t>
              </a: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571870" y="4714884"/>
            <a:ext cx="3000376" cy="1081088"/>
            <a:chOff x="2336" y="2976"/>
            <a:chExt cx="1890" cy="681"/>
          </a:xfrm>
        </p:grpSpPr>
        <p:sp>
          <p:nvSpPr>
            <p:cNvPr id="73741" name="Rectangle 13"/>
            <p:cNvSpPr>
              <a:spLocks noChangeArrowheads="1"/>
            </p:cNvSpPr>
            <p:nvPr/>
          </p:nvSpPr>
          <p:spPr bwMode="auto">
            <a:xfrm>
              <a:off x="3878" y="3336"/>
              <a:ext cx="348" cy="321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3742" name="Oval 14"/>
            <p:cNvSpPr>
              <a:spLocks noChangeArrowheads="1"/>
            </p:cNvSpPr>
            <p:nvPr/>
          </p:nvSpPr>
          <p:spPr bwMode="auto">
            <a:xfrm>
              <a:off x="2336" y="2976"/>
              <a:ext cx="363" cy="137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solidFill>
                  <a:srgbClr val="0000FF"/>
                </a:solidFill>
              </a:endParaRPr>
            </a:p>
          </p:txBody>
        </p:sp>
        <p:sp>
          <p:nvSpPr>
            <p:cNvPr id="73744" name="Line 16"/>
            <p:cNvSpPr>
              <a:spLocks noChangeShapeType="1"/>
            </p:cNvSpPr>
            <p:nvPr/>
          </p:nvSpPr>
          <p:spPr bwMode="auto">
            <a:xfrm flipH="1" flipV="1">
              <a:off x="2699" y="3067"/>
              <a:ext cx="1179" cy="27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6572272" y="4714886"/>
            <a:ext cx="1857377" cy="1152526"/>
            <a:chOff x="4377" y="2931"/>
            <a:chExt cx="1170" cy="726"/>
          </a:xfrm>
        </p:grpSpPr>
        <p:sp>
          <p:nvSpPr>
            <p:cNvPr id="73738" name="Rectangle 10"/>
            <p:cNvSpPr>
              <a:spLocks noChangeArrowheads="1"/>
            </p:cNvSpPr>
            <p:nvPr/>
          </p:nvSpPr>
          <p:spPr bwMode="auto">
            <a:xfrm>
              <a:off x="4377" y="3339"/>
              <a:ext cx="315" cy="318"/>
            </a:xfrm>
            <a:prstGeom prst="rect">
              <a:avLst/>
            </a:prstGeom>
            <a:noFill/>
            <a:ln w="28575">
              <a:solidFill>
                <a:srgbClr val="FF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3743" name="Oval 15"/>
            <p:cNvSpPr>
              <a:spLocks noChangeArrowheads="1"/>
            </p:cNvSpPr>
            <p:nvPr/>
          </p:nvSpPr>
          <p:spPr bwMode="auto">
            <a:xfrm>
              <a:off x="5184" y="2931"/>
              <a:ext cx="363" cy="137"/>
            </a:xfrm>
            <a:prstGeom prst="ellips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solidFill>
                  <a:srgbClr val="0000FF"/>
                </a:solidFill>
              </a:endParaRPr>
            </a:p>
          </p:txBody>
        </p:sp>
        <p:sp>
          <p:nvSpPr>
            <p:cNvPr id="73745" name="Line 17"/>
            <p:cNvSpPr>
              <a:spLocks noChangeShapeType="1"/>
            </p:cNvSpPr>
            <p:nvPr/>
          </p:nvSpPr>
          <p:spPr bwMode="auto">
            <a:xfrm flipV="1">
              <a:off x="4740" y="3066"/>
              <a:ext cx="447" cy="273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3708400" y="4581525"/>
            <a:ext cx="3792538" cy="1223963"/>
            <a:chOff x="2336" y="2886"/>
            <a:chExt cx="2389" cy="771"/>
          </a:xfrm>
        </p:grpSpPr>
        <p:sp>
          <p:nvSpPr>
            <p:cNvPr id="73739" name="Rectangle 11"/>
            <p:cNvSpPr>
              <a:spLocks noChangeArrowheads="1"/>
            </p:cNvSpPr>
            <p:nvPr/>
          </p:nvSpPr>
          <p:spPr bwMode="auto">
            <a:xfrm>
              <a:off x="4455" y="3339"/>
              <a:ext cx="270" cy="318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3749" name="Oval 21"/>
            <p:cNvSpPr>
              <a:spLocks noChangeArrowheads="1"/>
            </p:cNvSpPr>
            <p:nvPr/>
          </p:nvSpPr>
          <p:spPr bwMode="auto">
            <a:xfrm>
              <a:off x="2336" y="2886"/>
              <a:ext cx="226" cy="136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3750" name="Line 22"/>
            <p:cNvSpPr>
              <a:spLocks noChangeShapeType="1"/>
            </p:cNvSpPr>
            <p:nvPr/>
          </p:nvSpPr>
          <p:spPr bwMode="auto">
            <a:xfrm flipH="1" flipV="1">
              <a:off x="2562" y="2976"/>
              <a:ext cx="1893" cy="35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3708400" y="1341438"/>
            <a:ext cx="4149725" cy="4464050"/>
            <a:chOff x="2336" y="845"/>
            <a:chExt cx="2614" cy="2812"/>
          </a:xfrm>
        </p:grpSpPr>
        <p:sp>
          <p:nvSpPr>
            <p:cNvPr id="73740" name="Rectangle 12"/>
            <p:cNvSpPr>
              <a:spLocks noChangeArrowheads="1"/>
            </p:cNvSpPr>
            <p:nvPr/>
          </p:nvSpPr>
          <p:spPr bwMode="auto">
            <a:xfrm>
              <a:off x="4725" y="3339"/>
              <a:ext cx="225" cy="318"/>
            </a:xfrm>
            <a:prstGeom prst="rect">
              <a:avLst/>
            </a:prstGeom>
            <a:noFill/>
            <a:ln w="28575">
              <a:solidFill>
                <a:srgbClr val="FF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3748" name="Oval 20"/>
            <p:cNvSpPr>
              <a:spLocks noChangeArrowheads="1"/>
            </p:cNvSpPr>
            <p:nvPr/>
          </p:nvSpPr>
          <p:spPr bwMode="auto">
            <a:xfrm>
              <a:off x="2336" y="845"/>
              <a:ext cx="226" cy="136"/>
            </a:xfrm>
            <a:prstGeom prst="ellips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3751" name="Line 23"/>
            <p:cNvSpPr>
              <a:spLocks noChangeShapeType="1"/>
            </p:cNvSpPr>
            <p:nvPr/>
          </p:nvSpPr>
          <p:spPr bwMode="auto">
            <a:xfrm flipH="1" flipV="1">
              <a:off x="2517" y="935"/>
              <a:ext cx="2298" cy="2395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分支宣告與程式設計</a:t>
            </a:r>
            <a:endParaRPr lang="en-US" altLang="zh-TW"/>
          </a:p>
        </p:txBody>
      </p:sp>
      <p:sp>
        <p:nvSpPr>
          <p:cNvPr id="1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1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4C662-F4E3-4D2E-BE35-3040091E40C6}" type="slidenum">
              <a:rPr lang="en-US" altLang="zh-TW"/>
              <a:pPr/>
              <a:t>54</a:t>
            </a:fld>
            <a:endParaRPr lang="en-US" altLang="zh-TW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zh-TW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  <p:pic>
        <p:nvPicPr>
          <p:cNvPr id="7578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2625" y="1598613"/>
            <a:ext cx="5257800" cy="4638675"/>
          </a:xfrm>
          <a:prstGeom prst="rect">
            <a:avLst/>
          </a:prstGeom>
          <a:noFill/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516688" y="5446713"/>
            <a:ext cx="1584325" cy="503237"/>
            <a:chOff x="839" y="2523"/>
            <a:chExt cx="1315" cy="363"/>
          </a:xfrm>
        </p:grpSpPr>
        <p:sp>
          <p:nvSpPr>
            <p:cNvPr id="75782" name="AutoShape 6"/>
            <p:cNvSpPr>
              <a:spLocks noChangeArrowheads="1"/>
            </p:cNvSpPr>
            <p:nvPr/>
          </p:nvSpPr>
          <p:spPr bwMode="auto">
            <a:xfrm>
              <a:off x="839" y="2523"/>
              <a:ext cx="1315" cy="363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5783" name="Rectangle 7"/>
            <p:cNvSpPr>
              <a:spLocks noChangeArrowheads="1"/>
            </p:cNvSpPr>
            <p:nvPr/>
          </p:nvSpPr>
          <p:spPr bwMode="auto">
            <a:xfrm>
              <a:off x="839" y="2523"/>
              <a:ext cx="131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axis equal</a:t>
              </a:r>
            </a:p>
          </p:txBody>
        </p:sp>
      </p:grpSp>
      <p:pic>
        <p:nvPicPr>
          <p:cNvPr id="75784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5013" y="404813"/>
            <a:ext cx="5400675" cy="4752975"/>
          </a:xfrm>
          <a:prstGeom prst="rect">
            <a:avLst/>
          </a:prstGeom>
          <a:noFill/>
        </p:spPr>
      </p:pic>
      <p:pic>
        <p:nvPicPr>
          <p:cNvPr id="75785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8175" y="260350"/>
            <a:ext cx="5381625" cy="4781550"/>
          </a:xfrm>
          <a:prstGeom prst="rect">
            <a:avLst/>
          </a:prstGeom>
          <a:noFill/>
        </p:spPr>
      </p:pic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003800" y="5300663"/>
            <a:ext cx="1800225" cy="503237"/>
            <a:chOff x="839" y="2523"/>
            <a:chExt cx="1315" cy="363"/>
          </a:xfrm>
        </p:grpSpPr>
        <p:sp>
          <p:nvSpPr>
            <p:cNvPr id="75787" name="AutoShape 11"/>
            <p:cNvSpPr>
              <a:spLocks noChangeArrowheads="1"/>
            </p:cNvSpPr>
            <p:nvPr/>
          </p:nvSpPr>
          <p:spPr bwMode="auto">
            <a:xfrm>
              <a:off x="839" y="2523"/>
              <a:ext cx="1315" cy="363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5788" name="Rectangle 12"/>
            <p:cNvSpPr>
              <a:spLocks noChangeArrowheads="1"/>
            </p:cNvSpPr>
            <p:nvPr/>
          </p:nvSpPr>
          <p:spPr bwMode="auto">
            <a:xfrm>
              <a:off x="839" y="2523"/>
              <a:ext cx="131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axis square</a:t>
              </a:r>
            </a:p>
          </p:txBody>
        </p:sp>
      </p:grpSp>
      <p:pic>
        <p:nvPicPr>
          <p:cNvPr id="75789" name="Picture 1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06800" y="765175"/>
            <a:ext cx="5429250" cy="4752975"/>
          </a:xfrm>
          <a:prstGeom prst="rect">
            <a:avLst/>
          </a:prstGeom>
          <a:noFill/>
        </p:spPr>
      </p:pic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5292725" y="5949950"/>
            <a:ext cx="1800225" cy="503238"/>
            <a:chOff x="839" y="2523"/>
            <a:chExt cx="1315" cy="363"/>
          </a:xfrm>
        </p:grpSpPr>
        <p:sp>
          <p:nvSpPr>
            <p:cNvPr id="75791" name="AutoShape 15"/>
            <p:cNvSpPr>
              <a:spLocks noChangeArrowheads="1"/>
            </p:cNvSpPr>
            <p:nvPr/>
          </p:nvSpPr>
          <p:spPr bwMode="auto">
            <a:xfrm>
              <a:off x="839" y="2523"/>
              <a:ext cx="1315" cy="363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5792" name="Rectangle 16"/>
            <p:cNvSpPr>
              <a:spLocks noChangeArrowheads="1"/>
            </p:cNvSpPr>
            <p:nvPr/>
          </p:nvSpPr>
          <p:spPr bwMode="auto">
            <a:xfrm>
              <a:off x="839" y="2523"/>
              <a:ext cx="131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axis normal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75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分支宣告與程式設計</a:t>
            </a:r>
            <a:endParaRPr lang="en-US" altLang="zh-TW"/>
          </a:p>
        </p:txBody>
      </p:sp>
      <p:sp>
        <p:nvSpPr>
          <p:cNvPr id="1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1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9DC7-6D45-4B75-A65B-361A0F9C1656}" type="slidenum">
              <a:rPr lang="en-US" altLang="zh-TW"/>
              <a:pPr/>
              <a:t>55</a:t>
            </a:fld>
            <a:endParaRPr lang="en-US" altLang="zh-TW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zh-TW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  <p:pic>
        <p:nvPicPr>
          <p:cNvPr id="7680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2625" y="1598613"/>
            <a:ext cx="5257800" cy="4638675"/>
          </a:xfrm>
          <a:prstGeom prst="rect">
            <a:avLst/>
          </a:prstGeom>
          <a:noFill/>
        </p:spPr>
      </p:pic>
      <p:pic>
        <p:nvPicPr>
          <p:cNvPr id="7680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8538" y="476250"/>
            <a:ext cx="5391150" cy="4752975"/>
          </a:xfrm>
          <a:prstGeom prst="rect">
            <a:avLst/>
          </a:prstGeom>
          <a:noFill/>
        </p:spPr>
      </p:pic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157913" y="5516563"/>
            <a:ext cx="1150937" cy="503237"/>
            <a:chOff x="839" y="2523"/>
            <a:chExt cx="1315" cy="363"/>
          </a:xfrm>
        </p:grpSpPr>
        <p:sp>
          <p:nvSpPr>
            <p:cNvPr id="76807" name="AutoShape 7"/>
            <p:cNvSpPr>
              <a:spLocks noChangeArrowheads="1"/>
            </p:cNvSpPr>
            <p:nvPr/>
          </p:nvSpPr>
          <p:spPr bwMode="auto">
            <a:xfrm>
              <a:off x="839" y="2523"/>
              <a:ext cx="1315" cy="363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6808" name="Rectangle 8"/>
            <p:cNvSpPr>
              <a:spLocks noChangeArrowheads="1"/>
            </p:cNvSpPr>
            <p:nvPr/>
          </p:nvSpPr>
          <p:spPr bwMode="auto">
            <a:xfrm>
              <a:off x="839" y="2523"/>
              <a:ext cx="131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axis off</a:t>
              </a:r>
            </a:p>
          </p:txBody>
        </p:sp>
      </p:grpSp>
      <p:pic>
        <p:nvPicPr>
          <p:cNvPr id="76812" name="Picture 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3463" y="566738"/>
            <a:ext cx="5391150" cy="4733925"/>
          </a:xfrm>
          <a:prstGeom prst="rect">
            <a:avLst/>
          </a:prstGeom>
          <a:noFill/>
        </p:spPr>
      </p:pic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6732588" y="5876925"/>
            <a:ext cx="1150937" cy="503238"/>
            <a:chOff x="839" y="2523"/>
            <a:chExt cx="1315" cy="363"/>
          </a:xfrm>
        </p:grpSpPr>
        <p:sp>
          <p:nvSpPr>
            <p:cNvPr id="76814" name="AutoShape 14"/>
            <p:cNvSpPr>
              <a:spLocks noChangeArrowheads="1"/>
            </p:cNvSpPr>
            <p:nvPr/>
          </p:nvSpPr>
          <p:spPr bwMode="auto">
            <a:xfrm>
              <a:off x="839" y="2523"/>
              <a:ext cx="1315" cy="363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6815" name="Rectangle 15"/>
            <p:cNvSpPr>
              <a:spLocks noChangeArrowheads="1"/>
            </p:cNvSpPr>
            <p:nvPr/>
          </p:nvSpPr>
          <p:spPr bwMode="auto">
            <a:xfrm>
              <a:off x="839" y="2523"/>
              <a:ext cx="131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en-US" altLang="zh-TW" sz="2000"/>
                <a:t>axis 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6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6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分支宣告與程式設計</a:t>
            </a:r>
            <a:endParaRPr lang="en-US" altLang="zh-TW"/>
          </a:p>
        </p:txBody>
      </p:sp>
      <p:sp>
        <p:nvSpPr>
          <p:cNvPr id="1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1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39689-5769-4311-85B2-595BDC64B309}" type="slidenum">
              <a:rPr lang="en-US" altLang="zh-TW"/>
              <a:pPr/>
              <a:t>56</a:t>
            </a:fld>
            <a:endParaRPr lang="en-US" altLang="zh-TW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zh-TW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625725"/>
            <a:ext cx="4641850" cy="38989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500"/>
              <a:t>x = -2.5*pi:pi/100:2.5*pi;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500"/>
              <a:t>y1 = sin(2*x);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500"/>
              <a:t>y2 = 2*cos(2*x);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500">
                <a:solidFill>
                  <a:srgbClr val="FF00FF"/>
                </a:solidFill>
              </a:rPr>
              <a:t>figure(1)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500"/>
              <a:t>plot(x, y1,'ro-.');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500"/>
              <a:t>title('plot sin(2x)');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500">
                <a:solidFill>
                  <a:srgbClr val="FF00FF"/>
                </a:solidFill>
              </a:rPr>
              <a:t>figure(2)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500"/>
              <a:t>plot(x, y2, 'gx:');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500"/>
              <a:t>title('plot 2 cos(2x)');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TW" sz="2500"/>
          </a:p>
        </p:txBody>
      </p:sp>
      <p:pic>
        <p:nvPicPr>
          <p:cNvPr id="778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3213" y="188913"/>
            <a:ext cx="5400675" cy="4772025"/>
          </a:xfrm>
          <a:prstGeom prst="rect">
            <a:avLst/>
          </a:prstGeom>
          <a:noFill/>
        </p:spPr>
      </p:pic>
      <p:pic>
        <p:nvPicPr>
          <p:cNvPr id="778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375" y="2060575"/>
            <a:ext cx="5400675" cy="4752975"/>
          </a:xfrm>
          <a:prstGeom prst="rect">
            <a:avLst/>
          </a:prstGeom>
          <a:noFill/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395288" y="188913"/>
            <a:ext cx="3529012" cy="4175125"/>
            <a:chOff x="249" y="119"/>
            <a:chExt cx="2223" cy="2630"/>
          </a:xfrm>
        </p:grpSpPr>
        <p:sp>
          <p:nvSpPr>
            <p:cNvPr id="77830" name="AutoShape 6"/>
            <p:cNvSpPr>
              <a:spLocks noChangeArrowheads="1"/>
            </p:cNvSpPr>
            <p:nvPr/>
          </p:nvSpPr>
          <p:spPr bwMode="auto">
            <a:xfrm>
              <a:off x="249" y="2432"/>
              <a:ext cx="953" cy="317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7832" name="Oval 8"/>
            <p:cNvSpPr>
              <a:spLocks noChangeArrowheads="1"/>
            </p:cNvSpPr>
            <p:nvPr/>
          </p:nvSpPr>
          <p:spPr bwMode="auto">
            <a:xfrm>
              <a:off x="1610" y="119"/>
              <a:ext cx="862" cy="181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7834" name="Line 10"/>
            <p:cNvSpPr>
              <a:spLocks noChangeShapeType="1"/>
            </p:cNvSpPr>
            <p:nvPr/>
          </p:nvSpPr>
          <p:spPr bwMode="auto">
            <a:xfrm flipV="1">
              <a:off x="1111" y="300"/>
              <a:ext cx="862" cy="213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395288" y="2062163"/>
            <a:ext cx="4248150" cy="3527425"/>
            <a:chOff x="249" y="1299"/>
            <a:chExt cx="2676" cy="2222"/>
          </a:xfrm>
        </p:grpSpPr>
        <p:sp>
          <p:nvSpPr>
            <p:cNvPr id="77831" name="AutoShape 7"/>
            <p:cNvSpPr>
              <a:spLocks noChangeArrowheads="1"/>
            </p:cNvSpPr>
            <p:nvPr/>
          </p:nvSpPr>
          <p:spPr bwMode="auto">
            <a:xfrm>
              <a:off x="249" y="3204"/>
              <a:ext cx="953" cy="317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7833" name="Oval 9"/>
            <p:cNvSpPr>
              <a:spLocks noChangeArrowheads="1"/>
            </p:cNvSpPr>
            <p:nvPr/>
          </p:nvSpPr>
          <p:spPr bwMode="auto">
            <a:xfrm>
              <a:off x="2063" y="1299"/>
              <a:ext cx="862" cy="181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7835" name="Line 11"/>
            <p:cNvSpPr>
              <a:spLocks noChangeShapeType="1"/>
            </p:cNvSpPr>
            <p:nvPr/>
          </p:nvSpPr>
          <p:spPr bwMode="auto">
            <a:xfrm flipV="1">
              <a:off x="1156" y="1480"/>
              <a:ext cx="1180" cy="1723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7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分支宣告與程式設計</a:t>
            </a:r>
            <a:endParaRPr lang="en-US" altLang="zh-TW"/>
          </a:p>
        </p:txBody>
      </p:sp>
      <p:sp>
        <p:nvSpPr>
          <p:cNvPr id="1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1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7C9D-951D-457B-8E67-3A2F4A530EBC}" type="slidenum">
              <a:rPr lang="en-US" altLang="zh-TW"/>
              <a:pPr/>
              <a:t>57</a:t>
            </a:fld>
            <a:endParaRPr lang="en-US" altLang="zh-TW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subplot(m,n,p)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628775"/>
            <a:ext cx="4497388" cy="477043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900" dirty="0"/>
              <a:t>x = -2.5*</a:t>
            </a:r>
            <a:r>
              <a:rPr lang="en-US" altLang="zh-TW" sz="1900" dirty="0" err="1"/>
              <a:t>pi:pi</a:t>
            </a:r>
            <a:r>
              <a:rPr lang="en-US" altLang="zh-TW" sz="1900" dirty="0"/>
              <a:t>/100:2.5*pi;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900" dirty="0"/>
              <a:t>y1 = sin(2*x); y2 = 2*</a:t>
            </a:r>
            <a:r>
              <a:rPr lang="en-US" altLang="zh-TW" sz="1900" dirty="0" err="1"/>
              <a:t>cos</a:t>
            </a:r>
            <a:r>
              <a:rPr lang="en-US" altLang="zh-TW" sz="1900" dirty="0"/>
              <a:t>(2*x);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900" dirty="0"/>
              <a:t>z1 = exp(x/10); z1 = z1.*y2;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900" dirty="0"/>
              <a:t>z2 = y1.*y2;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900" dirty="0">
                <a:solidFill>
                  <a:srgbClr val="FF00FF"/>
                </a:solidFill>
              </a:rPr>
              <a:t>subplot(2,2,1)</a:t>
            </a:r>
            <a:r>
              <a:rPr lang="en-US" altLang="zh-TW" sz="1900" dirty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900" dirty="0"/>
              <a:t>plot(x, y1,'r');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900" dirty="0"/>
              <a:t>title('plot sin(2x)');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900" dirty="0">
                <a:solidFill>
                  <a:srgbClr val="FF00FF"/>
                </a:solidFill>
              </a:rPr>
              <a:t>subplot(2,2,2)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900" dirty="0"/>
              <a:t>plot(x, y2, 'g');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900" dirty="0"/>
              <a:t>title('plot 2 </a:t>
            </a:r>
            <a:r>
              <a:rPr lang="en-US" altLang="zh-TW" sz="1900" dirty="0" err="1"/>
              <a:t>cos</a:t>
            </a:r>
            <a:r>
              <a:rPr lang="en-US" altLang="zh-TW" sz="1900" dirty="0"/>
              <a:t>(2x)');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900" dirty="0">
                <a:solidFill>
                  <a:srgbClr val="FF00FF"/>
                </a:solidFill>
              </a:rPr>
              <a:t>subplot(2,2,3)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900" dirty="0"/>
              <a:t>plot(x, z1, 'b');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900" dirty="0"/>
              <a:t>title('plot 2cos(2x)exp(x/10)');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900" dirty="0">
                <a:solidFill>
                  <a:srgbClr val="FF00FF"/>
                </a:solidFill>
              </a:rPr>
              <a:t>subplot(2,2,4)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900" dirty="0"/>
              <a:t>plot(x, z2, 'm');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900" dirty="0"/>
              <a:t>title('plot 2cos(2x)sin(2x)');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TW" sz="1900" dirty="0"/>
          </a:p>
        </p:txBody>
      </p:sp>
      <p:pic>
        <p:nvPicPr>
          <p:cNvPr id="788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5375" y="1690688"/>
            <a:ext cx="5391150" cy="4762500"/>
          </a:xfrm>
          <a:prstGeom prst="rect">
            <a:avLst/>
          </a:prstGeom>
          <a:noFill/>
        </p:spPr>
      </p:pic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042988" y="2708275"/>
            <a:ext cx="3529012" cy="576263"/>
            <a:chOff x="657" y="1706"/>
            <a:chExt cx="2223" cy="363"/>
          </a:xfrm>
        </p:grpSpPr>
        <p:sp>
          <p:nvSpPr>
            <p:cNvPr id="78853" name="AutoShape 5"/>
            <p:cNvSpPr>
              <a:spLocks noChangeArrowheads="1"/>
            </p:cNvSpPr>
            <p:nvPr/>
          </p:nvSpPr>
          <p:spPr bwMode="auto">
            <a:xfrm>
              <a:off x="657" y="1706"/>
              <a:ext cx="1134" cy="229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8857" name="Line 9"/>
            <p:cNvSpPr>
              <a:spLocks noChangeShapeType="1"/>
            </p:cNvSpPr>
            <p:nvPr/>
          </p:nvSpPr>
          <p:spPr bwMode="auto">
            <a:xfrm>
              <a:off x="1791" y="1842"/>
              <a:ext cx="1089" cy="227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042988" y="3357574"/>
            <a:ext cx="5834062" cy="500064"/>
            <a:chOff x="657" y="2115"/>
            <a:chExt cx="3675" cy="315"/>
          </a:xfrm>
        </p:grpSpPr>
        <p:sp>
          <p:nvSpPr>
            <p:cNvPr id="78854" name="AutoShape 6"/>
            <p:cNvSpPr>
              <a:spLocks noChangeArrowheads="1"/>
            </p:cNvSpPr>
            <p:nvPr/>
          </p:nvSpPr>
          <p:spPr bwMode="auto">
            <a:xfrm>
              <a:off x="657" y="2251"/>
              <a:ext cx="1134" cy="179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8859" name="Line 11"/>
            <p:cNvSpPr>
              <a:spLocks noChangeShapeType="1"/>
            </p:cNvSpPr>
            <p:nvPr/>
          </p:nvSpPr>
          <p:spPr bwMode="auto">
            <a:xfrm flipV="1">
              <a:off x="1791" y="2115"/>
              <a:ext cx="2541" cy="227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1042988" y="4437066"/>
            <a:ext cx="3529012" cy="849313"/>
            <a:chOff x="657" y="2795"/>
            <a:chExt cx="2223" cy="535"/>
          </a:xfrm>
        </p:grpSpPr>
        <p:sp>
          <p:nvSpPr>
            <p:cNvPr id="78855" name="AutoShape 7"/>
            <p:cNvSpPr>
              <a:spLocks noChangeArrowheads="1"/>
            </p:cNvSpPr>
            <p:nvPr/>
          </p:nvSpPr>
          <p:spPr bwMode="auto">
            <a:xfrm>
              <a:off x="657" y="2795"/>
              <a:ext cx="1134" cy="175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8861" name="Line 13"/>
            <p:cNvSpPr>
              <a:spLocks noChangeShapeType="1"/>
            </p:cNvSpPr>
            <p:nvPr/>
          </p:nvSpPr>
          <p:spPr bwMode="auto">
            <a:xfrm>
              <a:off x="1791" y="2876"/>
              <a:ext cx="1089" cy="45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1042988" y="5229235"/>
            <a:ext cx="5834062" cy="271463"/>
            <a:chOff x="657" y="3294"/>
            <a:chExt cx="3675" cy="171"/>
          </a:xfrm>
        </p:grpSpPr>
        <p:sp>
          <p:nvSpPr>
            <p:cNvPr id="78856" name="AutoShape 8"/>
            <p:cNvSpPr>
              <a:spLocks noChangeArrowheads="1"/>
            </p:cNvSpPr>
            <p:nvPr/>
          </p:nvSpPr>
          <p:spPr bwMode="auto">
            <a:xfrm>
              <a:off x="657" y="3294"/>
              <a:ext cx="1134" cy="171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8863" name="Line 15"/>
            <p:cNvSpPr>
              <a:spLocks noChangeShapeType="1"/>
            </p:cNvSpPr>
            <p:nvPr/>
          </p:nvSpPr>
          <p:spPr bwMode="auto">
            <a:xfrm flipV="1">
              <a:off x="1791" y="3330"/>
              <a:ext cx="2541" cy="9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>
                <a:ea typeface="標楷體" pitchFamily="65" charset="-120"/>
              </a:rPr>
              <a:t>特殊用途矩陣</a:t>
            </a:r>
          </a:p>
        </p:txBody>
      </p:sp>
      <p:graphicFrame>
        <p:nvGraphicFramePr>
          <p:cNvPr id="28712" name="Group 40"/>
          <p:cNvGraphicFramePr>
            <a:graphicFrameLocks noGrp="1"/>
          </p:cNvGraphicFramePr>
          <p:nvPr>
            <p:ph type="tbl" idx="1"/>
          </p:nvPr>
        </p:nvGraphicFramePr>
        <p:xfrm>
          <a:off x="762000" y="1905000"/>
          <a:ext cx="7696200" cy="4144648"/>
        </p:xfrm>
        <a:graphic>
          <a:graphicData uri="http://schemas.openxmlformats.org/drawingml/2006/table">
            <a:tbl>
              <a:tblPr/>
              <a:tblGrid>
                <a:gridCol w="1793875"/>
                <a:gridCol w="5902325"/>
              </a:tblGrid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指令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說明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zeros(m, 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產生維度為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m×n 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，構成元素全為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0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的矩陣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ones(m, 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產生維度為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m×n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，構成元素全為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的矩陣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eye(n)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產生維度為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n×n 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，對角線的各元素全為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，其他各元素全為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0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的單位矩陣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pascal(m, 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產生維度為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m×n 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的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Pascal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矩陣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vander(m, 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產生維度為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m×n 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的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Vandermonde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矩陣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hilb(n)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產生維度為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n×n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的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Hilbert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矩陣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rand(m, 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產生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[0, 1]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均勻分佈的亂數矩陣，其維度為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m×n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randn(m, 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產生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  <a:ea typeface="標楷體" pitchFamily="65" charset="-120"/>
                        </a:rPr>
                        <a:t>µ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 = 0, σ= 1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的正規分佈亂數矩陣，其維度為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m×n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magic(n)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產生維度為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n×n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的魔方陣，其各個直行、橫列及兩對角線的元素和都相等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基本功能介紹</a:t>
            </a:r>
            <a:endParaRPr lang="en-US" altLang="zh-TW"/>
          </a:p>
        </p:txBody>
      </p:sp>
      <p:sp>
        <p:nvSpPr>
          <p:cNvPr id="39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4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06186-9058-4530-898C-770A3AAC14A4}" type="slidenum">
              <a:rPr lang="en-US" altLang="zh-TW"/>
              <a:pPr/>
              <a:t>6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基本功能介紹</a:t>
            </a:r>
            <a:endParaRPr lang="en-US" altLang="zh-TW"/>
          </a:p>
        </p:txBody>
      </p:sp>
      <p:sp>
        <p:nvSpPr>
          <p:cNvPr id="1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1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6E16-F4AE-4929-BBBE-EB9E25EC59A5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>
                <a:ea typeface="標楷體" pitchFamily="65" charset="-120"/>
              </a:rPr>
              <a:t>從鍵盤輸入初始化變數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2586038" cy="660400"/>
          </a:xfrm>
        </p:spPr>
        <p:txBody>
          <a:bodyPr/>
          <a:lstStyle/>
          <a:p>
            <a:r>
              <a:rPr lang="zh-TW" altLang="en-US">
                <a:ea typeface="標楷體" pitchFamily="65" charset="-120"/>
              </a:rPr>
              <a:t>浮點數資料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762000" y="3776663"/>
            <a:ext cx="3017838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l"/>
            </a:pPr>
            <a:r>
              <a:rPr lang="zh-TW" altLang="en-US" sz="3100">
                <a:ea typeface="標楷體" pitchFamily="65" charset="-120"/>
              </a:rPr>
              <a:t>字元字串型態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116013" y="2492375"/>
            <a:ext cx="4691062" cy="720725"/>
            <a:chOff x="703" y="1525"/>
            <a:chExt cx="2955" cy="454"/>
          </a:xfrm>
        </p:grpSpPr>
        <p:pic>
          <p:nvPicPr>
            <p:cNvPr id="31749" name="Picture 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48" y="1609"/>
              <a:ext cx="2910" cy="324"/>
            </a:xfrm>
            <a:prstGeom prst="rect">
              <a:avLst/>
            </a:prstGeom>
            <a:noFill/>
          </p:spPr>
        </p:pic>
        <p:sp>
          <p:nvSpPr>
            <p:cNvPr id="31750" name="Rectangle 6"/>
            <p:cNvSpPr>
              <a:spLocks noChangeArrowheads="1"/>
            </p:cNvSpPr>
            <p:nvPr/>
          </p:nvSpPr>
          <p:spPr bwMode="auto">
            <a:xfrm>
              <a:off x="703" y="1525"/>
              <a:ext cx="2903" cy="454"/>
            </a:xfrm>
            <a:prstGeom prst="rect">
              <a:avLst/>
            </a:prstGeom>
            <a:noFill/>
            <a:ln w="19050">
              <a:solidFill>
                <a:srgbClr val="2D1EEE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4578350" y="2781300"/>
            <a:ext cx="4254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altLang="zh-TW" sz="1600">
                <a:ea typeface="標楷體" pitchFamily="65" charset="-120"/>
              </a:rPr>
              <a:t>30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476375" y="2565400"/>
            <a:ext cx="4752975" cy="1728788"/>
            <a:chOff x="1746" y="2069"/>
            <a:chExt cx="2994" cy="1089"/>
          </a:xfrm>
        </p:grpSpPr>
        <p:pic>
          <p:nvPicPr>
            <p:cNvPr id="31755" name="Picture 1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776" y="2084"/>
              <a:ext cx="2964" cy="1074"/>
            </a:xfrm>
            <a:prstGeom prst="rect">
              <a:avLst/>
            </a:prstGeom>
            <a:noFill/>
          </p:spPr>
        </p:pic>
        <p:sp>
          <p:nvSpPr>
            <p:cNvPr id="31756" name="Rectangle 12"/>
            <p:cNvSpPr>
              <a:spLocks noChangeArrowheads="1"/>
            </p:cNvSpPr>
            <p:nvPr/>
          </p:nvSpPr>
          <p:spPr bwMode="auto">
            <a:xfrm>
              <a:off x="1746" y="2069"/>
              <a:ext cx="2994" cy="1089"/>
            </a:xfrm>
            <a:prstGeom prst="rect">
              <a:avLst/>
            </a:prstGeom>
            <a:noFill/>
            <a:ln w="19050">
              <a:solidFill>
                <a:srgbClr val="2D1EEE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2195513" y="4292600"/>
            <a:ext cx="4608512" cy="1871663"/>
            <a:chOff x="1383" y="2704"/>
            <a:chExt cx="2903" cy="1179"/>
          </a:xfrm>
        </p:grpSpPr>
        <p:pic>
          <p:nvPicPr>
            <p:cNvPr id="31758" name="Picture 1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430" y="2752"/>
              <a:ext cx="2856" cy="1086"/>
            </a:xfrm>
            <a:prstGeom prst="rect">
              <a:avLst/>
            </a:prstGeom>
            <a:noFill/>
          </p:spPr>
        </p:pic>
        <p:sp>
          <p:nvSpPr>
            <p:cNvPr id="31759" name="Rectangle 15"/>
            <p:cNvSpPr>
              <a:spLocks noChangeArrowheads="1"/>
            </p:cNvSpPr>
            <p:nvPr/>
          </p:nvSpPr>
          <p:spPr bwMode="auto">
            <a:xfrm>
              <a:off x="1383" y="2704"/>
              <a:ext cx="2903" cy="1179"/>
            </a:xfrm>
            <a:prstGeom prst="rect">
              <a:avLst/>
            </a:prstGeom>
            <a:noFill/>
            <a:ln w="19050">
              <a:solidFill>
                <a:srgbClr val="2D1EEE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1762" name="Oval 18"/>
          <p:cNvSpPr>
            <a:spLocks noChangeArrowheads="1"/>
          </p:cNvSpPr>
          <p:nvPr/>
        </p:nvSpPr>
        <p:spPr bwMode="auto">
          <a:xfrm>
            <a:off x="6011863" y="4292600"/>
            <a:ext cx="431800" cy="431800"/>
          </a:xfrm>
          <a:prstGeom prst="ellipse">
            <a:avLst/>
          </a:prstGeom>
          <a:noFill/>
          <a:ln w="19050">
            <a:solidFill>
              <a:srgbClr val="3399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  <p:bldP spid="31751" grpId="0"/>
      <p:bldP spid="31751" grpId="1"/>
      <p:bldP spid="3176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基本功能介紹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8548-25A9-49AE-9A89-1EF9DC0F7B17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 dirty="0" smtClean="0">
                <a:ea typeface="標楷體" pitchFamily="65" charset="-120"/>
              </a:rPr>
              <a:t>1.3 </a:t>
            </a:r>
            <a:r>
              <a:rPr lang="zh-TW" altLang="en-US" sz="4000" dirty="0">
                <a:ea typeface="標楷體" pitchFamily="65" charset="-120"/>
              </a:rPr>
              <a:t>多維陣列與子陣列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>
                <a:ea typeface="標楷體" pitchFamily="65" charset="-120"/>
              </a:rPr>
              <a:t>在 </a:t>
            </a:r>
            <a:r>
              <a:rPr lang="en-US" altLang="zh-TW" dirty="0">
                <a:ea typeface="標楷體" pitchFamily="65" charset="-120"/>
              </a:rPr>
              <a:t>MATLAB </a:t>
            </a:r>
            <a:r>
              <a:rPr lang="zh-TW" altLang="en-US" dirty="0">
                <a:ea typeface="標楷體" pitchFamily="65" charset="-120"/>
              </a:rPr>
              <a:t>的資料型態中，向量可視為一維陣列，矩陣可視二維陣列，對於維度</a:t>
            </a:r>
            <a:r>
              <a:rPr lang="en-US" altLang="zh-TW" dirty="0">
                <a:ea typeface="標楷體" pitchFamily="65" charset="-120"/>
              </a:rPr>
              <a:t>(Dimensions)</a:t>
            </a:r>
            <a:r>
              <a:rPr lang="zh-TW" altLang="en-US" dirty="0">
                <a:ea typeface="標楷體" pitchFamily="65" charset="-120"/>
              </a:rPr>
              <a:t>超過 </a:t>
            </a:r>
            <a:r>
              <a:rPr lang="en-US" altLang="zh-TW" dirty="0">
                <a:ea typeface="標楷體" pitchFamily="65" charset="-120"/>
              </a:rPr>
              <a:t>1 </a:t>
            </a:r>
            <a:r>
              <a:rPr lang="zh-TW" altLang="en-US" dirty="0">
                <a:ea typeface="標楷體" pitchFamily="65" charset="-120"/>
              </a:rPr>
              <a:t>的陣列則均可視為「多維陣列」</a:t>
            </a:r>
            <a:r>
              <a:rPr lang="en-US" altLang="zh-TW" dirty="0">
                <a:ea typeface="標楷體" pitchFamily="65" charset="-120"/>
              </a:rPr>
              <a:t>(</a:t>
            </a:r>
            <a:r>
              <a:rPr lang="en-US" altLang="zh-TW" dirty="0" err="1">
                <a:ea typeface="標楷體" pitchFamily="65" charset="-120"/>
              </a:rPr>
              <a:t>Multidimesional</a:t>
            </a:r>
            <a:r>
              <a:rPr lang="en-US" altLang="zh-TW" dirty="0">
                <a:ea typeface="標楷體" pitchFamily="65" charset="-120"/>
              </a:rPr>
              <a:t> Arrays</a:t>
            </a:r>
            <a:r>
              <a:rPr lang="zh-TW" altLang="en-US" dirty="0">
                <a:ea typeface="標楷體" pitchFamily="65" charset="-120"/>
              </a:rPr>
              <a:t>，簡稱 </a:t>
            </a:r>
            <a:r>
              <a:rPr lang="en-US" altLang="zh-TW" dirty="0">
                <a:ea typeface="標楷體" pitchFamily="65" charset="-120"/>
              </a:rPr>
              <a:t>N-D Arrays)</a:t>
            </a:r>
            <a:r>
              <a:rPr lang="zh-TW" altLang="en-US" dirty="0">
                <a:ea typeface="標楷體" pitchFamily="65" charset="-120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日期版面配置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/>
              <a:t>基本功能介紹</a:t>
            </a:r>
            <a:endParaRPr lang="en-US" altLang="zh-TW"/>
          </a:p>
        </p:txBody>
      </p:sp>
      <p:sp>
        <p:nvSpPr>
          <p:cNvPr id="22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T.-M. Hwang</a:t>
            </a:r>
          </a:p>
        </p:txBody>
      </p:sp>
      <p:sp>
        <p:nvSpPr>
          <p:cNvPr id="23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5516B-9741-42E3-86EF-6328382B2604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>
                <a:ea typeface="標楷體" pitchFamily="65" charset="-120"/>
              </a:rPr>
              <a:t>矩陣的索引或下標</a:t>
            </a:r>
            <a:r>
              <a:rPr lang="zh-TW" altLang="en-US"/>
              <a:t> </a:t>
            </a:r>
            <a:r>
              <a:rPr lang="en-US" altLang="zh-TW"/>
              <a:t>(I)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339975" y="2276475"/>
            <a:ext cx="1152525" cy="720725"/>
            <a:chOff x="1428" y="1252"/>
            <a:chExt cx="726" cy="454"/>
          </a:xfrm>
        </p:grpSpPr>
        <p:sp>
          <p:nvSpPr>
            <p:cNvPr id="40964" name="Rectangle 4"/>
            <p:cNvSpPr>
              <a:spLocks noChangeArrowheads="1"/>
            </p:cNvSpPr>
            <p:nvPr/>
          </p:nvSpPr>
          <p:spPr bwMode="auto">
            <a:xfrm>
              <a:off x="1459" y="1305"/>
              <a:ext cx="695" cy="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3100"/>
                <a:t>A(i, j)</a:t>
              </a:r>
            </a:p>
          </p:txBody>
        </p:sp>
        <p:sp>
          <p:nvSpPr>
            <p:cNvPr id="40967" name="Rectangle 7"/>
            <p:cNvSpPr>
              <a:spLocks noChangeArrowheads="1"/>
            </p:cNvSpPr>
            <p:nvPr/>
          </p:nvSpPr>
          <p:spPr bwMode="auto">
            <a:xfrm>
              <a:off x="1428" y="1252"/>
              <a:ext cx="726" cy="454"/>
            </a:xfrm>
            <a:prstGeom prst="rect">
              <a:avLst/>
            </a:prstGeom>
            <a:noFill/>
            <a:ln w="28575">
              <a:solidFill>
                <a:srgbClr val="339933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84213" y="3213100"/>
            <a:ext cx="4033837" cy="752475"/>
            <a:chOff x="521" y="1933"/>
            <a:chExt cx="2541" cy="474"/>
          </a:xfrm>
        </p:grpSpPr>
        <p:sp>
          <p:nvSpPr>
            <p:cNvPr id="40968" name="AutoShape 8"/>
            <p:cNvSpPr>
              <a:spLocks noChangeArrowheads="1"/>
            </p:cNvSpPr>
            <p:nvPr/>
          </p:nvSpPr>
          <p:spPr bwMode="auto">
            <a:xfrm>
              <a:off x="521" y="1933"/>
              <a:ext cx="2541" cy="474"/>
            </a:xfrm>
            <a:prstGeom prst="cloudCallout">
              <a:avLst>
                <a:gd name="adj1" fmla="val -1199"/>
                <a:gd name="adj2" fmla="val -86921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TW" altLang="zh-TW"/>
            </a:p>
          </p:txBody>
        </p:sp>
        <p:sp>
          <p:nvSpPr>
            <p:cNvPr id="40965" name="Rectangle 5"/>
            <p:cNvSpPr>
              <a:spLocks noChangeArrowheads="1"/>
            </p:cNvSpPr>
            <p:nvPr/>
          </p:nvSpPr>
          <p:spPr bwMode="auto">
            <a:xfrm>
              <a:off x="748" y="1979"/>
              <a:ext cx="22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第</a:t>
              </a:r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i</a:t>
              </a: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橫列、第</a:t>
              </a:r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j</a:t>
              </a: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直行的元素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4211638" y="1773238"/>
            <a:ext cx="3386137" cy="1800225"/>
            <a:chOff x="2653" y="1117"/>
            <a:chExt cx="2133" cy="1134"/>
          </a:xfrm>
        </p:grpSpPr>
        <p:sp>
          <p:nvSpPr>
            <p:cNvPr id="40972" name="AutoShape 12"/>
            <p:cNvSpPr>
              <a:spLocks noChangeArrowheads="1"/>
            </p:cNvSpPr>
            <p:nvPr/>
          </p:nvSpPr>
          <p:spPr bwMode="auto">
            <a:xfrm>
              <a:off x="2653" y="1117"/>
              <a:ext cx="2133" cy="1134"/>
            </a:xfrm>
            <a:prstGeom prst="cloudCallout">
              <a:avLst>
                <a:gd name="adj1" fmla="val -70722"/>
                <a:gd name="adj2" fmla="val 158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TW" altLang="zh-TW"/>
            </a:p>
          </p:txBody>
        </p:sp>
        <p:sp>
          <p:nvSpPr>
            <p:cNvPr id="40973" name="Rectangle 13"/>
            <p:cNvSpPr>
              <a:spLocks noChangeArrowheads="1"/>
            </p:cNvSpPr>
            <p:nvPr/>
          </p:nvSpPr>
          <p:spPr bwMode="auto">
            <a:xfrm>
              <a:off x="2881" y="1298"/>
              <a:ext cx="1723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kumimoji="0" lang="en-US" altLang="zh-TW" sz="2400">
                  <a:ea typeface="標楷體" pitchFamily="65" charset="-120"/>
                </a:rPr>
                <a:t>i</a:t>
              </a:r>
              <a:r>
                <a:rPr lang="en-US" altLang="zh-TW" sz="2400">
                  <a:ea typeface="標楷體" pitchFamily="65" charset="-120"/>
                </a:rPr>
                <a:t> </a:t>
              </a:r>
              <a:r>
                <a:rPr lang="zh-TW" altLang="en-US" sz="2400">
                  <a:ea typeface="標楷體" pitchFamily="65" charset="-120"/>
                </a:rPr>
                <a:t>與 </a:t>
              </a:r>
              <a:r>
                <a:rPr lang="en-US" altLang="zh-TW" sz="2400">
                  <a:ea typeface="標楷體" pitchFamily="65" charset="-120"/>
                </a:rPr>
                <a:t>j </a:t>
              </a:r>
              <a:r>
                <a:rPr lang="zh-TW" altLang="en-US" sz="2400">
                  <a:ea typeface="標楷體" pitchFamily="65" charset="-120"/>
                </a:rPr>
                <a:t>即是此元素的下標（</a:t>
              </a:r>
              <a:r>
                <a:rPr lang="en-US" altLang="zh-TW" sz="2400">
                  <a:ea typeface="標楷體" pitchFamily="65" charset="-120"/>
                </a:rPr>
                <a:t>Subscript</a:t>
              </a:r>
              <a:r>
                <a:rPr lang="zh-TW" altLang="en-US" sz="2400">
                  <a:ea typeface="標楷體" pitchFamily="65" charset="-120"/>
                </a:rPr>
                <a:t>）或索引（</a:t>
              </a:r>
              <a:r>
                <a:rPr lang="en-US" altLang="zh-TW" sz="2400">
                  <a:ea typeface="標楷體" pitchFamily="65" charset="-120"/>
                </a:rPr>
                <a:t>Index</a:t>
              </a:r>
              <a:r>
                <a:rPr lang="zh-TW" altLang="en-US" sz="2400">
                  <a:ea typeface="標楷體" pitchFamily="65" charset="-120"/>
                </a:rPr>
                <a:t>）</a:t>
              </a:r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1042988" y="4395788"/>
            <a:ext cx="2808287" cy="1265237"/>
            <a:chOff x="657" y="2769"/>
            <a:chExt cx="1769" cy="797"/>
          </a:xfrm>
        </p:grpSpPr>
        <p:sp>
          <p:nvSpPr>
            <p:cNvPr id="40976" name="Rectangle 16"/>
            <p:cNvSpPr>
              <a:spLocks noChangeArrowheads="1"/>
            </p:cNvSpPr>
            <p:nvPr/>
          </p:nvSpPr>
          <p:spPr bwMode="auto">
            <a:xfrm>
              <a:off x="657" y="2769"/>
              <a:ext cx="1769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zh-TW" altLang="en-US" sz="2400">
                  <a:ea typeface="標楷體" pitchFamily="65" charset="-120"/>
                </a:rPr>
                <a:t>所有矩陣的內部表示法都是以直行為主的一維向量</a:t>
              </a:r>
            </a:p>
          </p:txBody>
        </p:sp>
        <p:sp>
          <p:nvSpPr>
            <p:cNvPr id="40977" name="Rectangle 17"/>
            <p:cNvSpPr>
              <a:spLocks noChangeArrowheads="1"/>
            </p:cNvSpPr>
            <p:nvPr/>
          </p:nvSpPr>
          <p:spPr bwMode="auto">
            <a:xfrm>
              <a:off x="657" y="2795"/>
              <a:ext cx="1633" cy="771"/>
            </a:xfrm>
            <a:prstGeom prst="rect">
              <a:avLst/>
            </a:prstGeom>
            <a:noFill/>
            <a:ln w="28575">
              <a:solidFill>
                <a:srgbClr val="339933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4211638" y="4221163"/>
            <a:ext cx="3455987" cy="1728787"/>
            <a:chOff x="2653" y="2659"/>
            <a:chExt cx="2177" cy="1089"/>
          </a:xfrm>
        </p:grpSpPr>
        <p:sp>
          <p:nvSpPr>
            <p:cNvPr id="40980" name="AutoShape 20"/>
            <p:cNvSpPr>
              <a:spLocks noChangeArrowheads="1"/>
            </p:cNvSpPr>
            <p:nvPr/>
          </p:nvSpPr>
          <p:spPr bwMode="auto">
            <a:xfrm>
              <a:off x="2653" y="2659"/>
              <a:ext cx="2132" cy="1089"/>
            </a:xfrm>
            <a:prstGeom prst="cloudCallout">
              <a:avLst>
                <a:gd name="adj1" fmla="val -64352"/>
                <a:gd name="adj2" fmla="val 371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TW" altLang="zh-TW"/>
            </a:p>
          </p:txBody>
        </p:sp>
        <p:sp>
          <p:nvSpPr>
            <p:cNvPr id="40981" name="Rectangle 21"/>
            <p:cNvSpPr>
              <a:spLocks noChangeArrowheads="1"/>
            </p:cNvSpPr>
            <p:nvPr/>
          </p:nvSpPr>
          <p:spPr bwMode="auto">
            <a:xfrm>
              <a:off x="2790" y="2840"/>
              <a:ext cx="2040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en-US" altLang="zh-TW" sz="2400">
                  <a:ea typeface="標楷體" pitchFamily="65" charset="-120"/>
                </a:rPr>
                <a:t>A(i, j) </a:t>
              </a:r>
              <a:r>
                <a:rPr lang="zh-TW" altLang="en-US" sz="2400">
                  <a:ea typeface="標楷體" pitchFamily="65" charset="-120"/>
                </a:rPr>
                <a:t>和 </a:t>
              </a:r>
              <a:r>
                <a:rPr lang="en-US" altLang="zh-TW" sz="2400">
                  <a:ea typeface="標楷體" pitchFamily="65" charset="-120"/>
                </a:rPr>
                <a:t>A(i+(j-1)*m) </a:t>
              </a:r>
              <a:r>
                <a:rPr lang="zh-TW" altLang="en-US" sz="2400">
                  <a:ea typeface="標楷體" pitchFamily="65" charset="-120"/>
                </a:rPr>
                <a:t>是完全一樣的</a:t>
              </a:r>
              <a:r>
                <a:rPr lang="en-US" altLang="zh-TW" sz="2400">
                  <a:ea typeface="標楷體" pitchFamily="65" charset="-120"/>
                </a:rPr>
                <a:t>~m</a:t>
              </a:r>
              <a:r>
                <a:rPr lang="zh-TW" altLang="en-US" sz="2400">
                  <a:ea typeface="標楷體" pitchFamily="65" charset="-120"/>
                </a:rPr>
                <a:t>為矩陣</a:t>
              </a:r>
              <a:r>
                <a:rPr lang="en-US" altLang="zh-TW" sz="2400">
                  <a:ea typeface="標楷體" pitchFamily="65" charset="-120"/>
                </a:rPr>
                <a:t>A</a:t>
              </a:r>
              <a:r>
                <a:rPr lang="zh-TW" altLang="en-US" sz="2400">
                  <a:ea typeface="標楷體" pitchFamily="65" charset="-120"/>
                </a:rPr>
                <a:t>的列數</a:t>
              </a:r>
            </a:p>
          </p:txBody>
        </p:sp>
      </p:grp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5508625" y="3357563"/>
            <a:ext cx="2449513" cy="1228725"/>
            <a:chOff x="3696" y="278"/>
            <a:chExt cx="1543" cy="774"/>
          </a:xfrm>
        </p:grpSpPr>
        <p:sp>
          <p:nvSpPr>
            <p:cNvPr id="40984" name="Rectangle 24"/>
            <p:cNvSpPr>
              <a:spLocks noChangeArrowheads="1"/>
            </p:cNvSpPr>
            <p:nvPr/>
          </p:nvSpPr>
          <p:spPr bwMode="auto">
            <a:xfrm>
              <a:off x="3742" y="278"/>
              <a:ext cx="1497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itchFamily="2" charset="2"/>
                <a:buNone/>
              </a:pPr>
              <a:r>
                <a:rPr lang="zh-TW" altLang="en-US" sz="2400">
                  <a:ea typeface="標楷體" pitchFamily="65" charset="-120"/>
                </a:rPr>
                <a:t>可以使用一維或二維下標來存取矩陣</a:t>
              </a:r>
            </a:p>
          </p:txBody>
        </p:sp>
        <p:sp>
          <p:nvSpPr>
            <p:cNvPr id="40985" name="Rectangle 25"/>
            <p:cNvSpPr>
              <a:spLocks noChangeArrowheads="1"/>
            </p:cNvSpPr>
            <p:nvPr/>
          </p:nvSpPr>
          <p:spPr bwMode="auto">
            <a:xfrm>
              <a:off x="3696" y="281"/>
              <a:ext cx="1543" cy="771"/>
            </a:xfrm>
            <a:prstGeom prst="rect">
              <a:avLst/>
            </a:prstGeom>
            <a:noFill/>
            <a:ln w="28575">
              <a:solidFill>
                <a:srgbClr val="339933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72</TotalTime>
  <Words>5098</Words>
  <Application>Microsoft Office PowerPoint</Application>
  <PresentationFormat>如螢幕大小 (4:3)</PresentationFormat>
  <Paragraphs>1071</Paragraphs>
  <Slides>57</Slides>
  <Notes>53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57</vt:i4>
      </vt:variant>
    </vt:vector>
  </HeadingPairs>
  <TitlesOfParts>
    <vt:vector size="59" baseType="lpstr">
      <vt:lpstr>夏至</vt:lpstr>
      <vt:lpstr>Microsoft 方程式編輯器 3.0</vt:lpstr>
      <vt:lpstr>MATLAB 基本功能介紹</vt:lpstr>
      <vt:lpstr>1.1 變數和陣列</vt:lpstr>
      <vt:lpstr>1.2 MATLAB 變數的初始化</vt:lpstr>
      <vt:lpstr>特殊符號(I)</vt:lpstr>
      <vt:lpstr>特殊符號(II)</vt:lpstr>
      <vt:lpstr>特殊用途矩陣</vt:lpstr>
      <vt:lpstr>從鍵盤輸入初始化變數</vt:lpstr>
      <vt:lpstr>1.3 多維陣列與子陣列</vt:lpstr>
      <vt:lpstr>矩陣的索引或下標 (I)</vt:lpstr>
      <vt:lpstr>矩陣的索引或下標 (II)</vt:lpstr>
      <vt:lpstr>1.4 特殊的數值</vt:lpstr>
      <vt:lpstr>1.5 顯示輸出資料</vt:lpstr>
      <vt:lpstr>disp</vt:lpstr>
      <vt:lpstr>fprintf  格式化輸出</vt:lpstr>
      <vt:lpstr>Example/conv_rate/conv_ratio.m</vt:lpstr>
      <vt:lpstr>1.6 資料檔案</vt:lpstr>
      <vt:lpstr>1.7 純量與陣列運算</vt:lpstr>
      <vt:lpstr>陣列與矩陣運算</vt:lpstr>
      <vt:lpstr>矩陣的乘法與除法</vt:lpstr>
      <vt:lpstr>矩陣的左、右除法</vt:lpstr>
      <vt:lpstr>矩陣的次方運算</vt:lpstr>
      <vt:lpstr>轉置和「共軛轉置」矩陣</vt:lpstr>
      <vt:lpstr>2.1 邏輯資料型態</vt:lpstr>
      <vt:lpstr>2.2 分支(Branching Command)</vt:lpstr>
      <vt:lpstr>範例：一元二次方程式</vt:lpstr>
      <vt:lpstr>投影片 26</vt:lpstr>
      <vt:lpstr>範例：根據月份來判斷其季別(I)</vt:lpstr>
      <vt:lpstr>3.1 while 迴圈</vt:lpstr>
      <vt:lpstr>範例：統計分析</vt:lpstr>
      <vt:lpstr>投影片 30</vt:lpstr>
      <vt:lpstr>3.2 for 迴圈</vt:lpstr>
      <vt:lpstr>投影片 32</vt:lpstr>
      <vt:lpstr>範例—計算某年的第幾天(I)</vt:lpstr>
      <vt:lpstr>範例—計算某年的第幾天(II)</vt:lpstr>
      <vt:lpstr>預先分配陣列與向量化陣列</vt:lpstr>
      <vt:lpstr>4.1 MATLAB函式介紹</vt:lpstr>
      <vt:lpstr>計算點(x1,y1)與點(x2,y2)的距離</vt:lpstr>
      <vt:lpstr>投影片 38</vt:lpstr>
      <vt:lpstr>4.2 MATLAB的變數傳遞方式：按值傳遞</vt:lpstr>
      <vt:lpstr>投影片 40</vt:lpstr>
      <vt:lpstr>4.3 選擇性的引數</vt:lpstr>
      <vt:lpstr>使用語法</vt:lpstr>
      <vt:lpstr>範例</vt:lpstr>
      <vt:lpstr>投影片 44</vt:lpstr>
      <vt:lpstr>4.4 含函式的函式</vt:lpstr>
      <vt:lpstr>內建函式eval</vt:lpstr>
      <vt:lpstr>內建函式feval</vt:lpstr>
      <vt:lpstr>6.1 繪圖功能簡介</vt:lpstr>
      <vt:lpstr>多重線條繪圖</vt:lpstr>
      <vt:lpstr>線條顏色、形式、資料標記及說明文字(I)</vt:lpstr>
      <vt:lpstr>線條顏色、形式、資料標記及說明文字(II)</vt:lpstr>
      <vt:lpstr>額外的繪圖功能</vt:lpstr>
      <vt:lpstr>投影片 53</vt:lpstr>
      <vt:lpstr>投影片 54</vt:lpstr>
      <vt:lpstr>投影片 55</vt:lpstr>
      <vt:lpstr>投影片 56</vt:lpstr>
      <vt:lpstr>subplot(m,n,p)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MATLAB 基本功能介紹</dc:title>
  <dc:creator>min</dc:creator>
  <cp:lastModifiedBy>min</cp:lastModifiedBy>
  <cp:revision>13</cp:revision>
  <dcterms:created xsi:type="dcterms:W3CDTF">2008-11-03T14:58:14Z</dcterms:created>
  <dcterms:modified xsi:type="dcterms:W3CDTF">2008-11-03T16:11:13Z</dcterms:modified>
</cp:coreProperties>
</file>