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9"/>
  </p:notesMasterIdLst>
  <p:sldIdLst>
    <p:sldId id="256" r:id="rId2"/>
    <p:sldId id="263" r:id="rId3"/>
    <p:sldId id="264" r:id="rId4"/>
    <p:sldId id="319" r:id="rId5"/>
    <p:sldId id="318" r:id="rId6"/>
    <p:sldId id="312" r:id="rId7"/>
    <p:sldId id="313" r:id="rId8"/>
    <p:sldId id="366" r:id="rId9"/>
    <p:sldId id="367" r:id="rId10"/>
    <p:sldId id="271" r:id="rId11"/>
    <p:sldId id="273" r:id="rId12"/>
    <p:sldId id="321" r:id="rId13"/>
    <p:sldId id="314" r:id="rId14"/>
    <p:sldId id="320" r:id="rId15"/>
    <p:sldId id="276" r:id="rId16"/>
    <p:sldId id="368" r:id="rId17"/>
    <p:sldId id="365" r:id="rId18"/>
    <p:sldId id="381" r:id="rId19"/>
    <p:sldId id="370" r:id="rId20"/>
    <p:sldId id="371" r:id="rId21"/>
    <p:sldId id="382" r:id="rId22"/>
    <p:sldId id="369" r:id="rId23"/>
    <p:sldId id="355" r:id="rId24"/>
    <p:sldId id="279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284" r:id="rId36"/>
    <p:sldId id="288" r:id="rId37"/>
    <p:sldId id="285" r:id="rId38"/>
    <p:sldId id="286" r:id="rId39"/>
    <p:sldId id="287" r:id="rId40"/>
    <p:sldId id="289" r:id="rId41"/>
    <p:sldId id="324" r:id="rId42"/>
    <p:sldId id="325" r:id="rId43"/>
    <p:sldId id="326" r:id="rId44"/>
    <p:sldId id="327" r:id="rId45"/>
    <p:sldId id="328" r:id="rId46"/>
    <p:sldId id="364" r:id="rId47"/>
    <p:sldId id="290" r:id="rId48"/>
    <p:sldId id="291" r:id="rId49"/>
    <p:sldId id="292" r:id="rId50"/>
    <p:sldId id="293" r:id="rId51"/>
    <p:sldId id="295" r:id="rId52"/>
    <p:sldId id="380" r:id="rId53"/>
    <p:sldId id="356" r:id="rId54"/>
    <p:sldId id="353" r:id="rId55"/>
    <p:sldId id="354" r:id="rId56"/>
    <p:sldId id="360" r:id="rId57"/>
    <p:sldId id="361" r:id="rId58"/>
    <p:sldId id="362" r:id="rId59"/>
    <p:sldId id="363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047F594-8893-4E42-BB55-F5C4D1B0EADE}">
          <p14:sldIdLst>
            <p14:sldId id="256"/>
            <p14:sldId id="263"/>
            <p14:sldId id="264"/>
            <p14:sldId id="319"/>
            <p14:sldId id="318"/>
            <p14:sldId id="312"/>
            <p14:sldId id="313"/>
            <p14:sldId id="366"/>
            <p14:sldId id="367"/>
            <p14:sldId id="271"/>
            <p14:sldId id="273"/>
            <p14:sldId id="321"/>
            <p14:sldId id="314"/>
            <p14:sldId id="320"/>
            <p14:sldId id="276"/>
            <p14:sldId id="368"/>
            <p14:sldId id="365"/>
            <p14:sldId id="381"/>
            <p14:sldId id="370"/>
            <p14:sldId id="371"/>
            <p14:sldId id="382"/>
            <p14:sldId id="369"/>
            <p14:sldId id="355"/>
            <p14:sldId id="279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284"/>
            <p14:sldId id="288"/>
            <p14:sldId id="285"/>
            <p14:sldId id="286"/>
            <p14:sldId id="287"/>
            <p14:sldId id="289"/>
            <p14:sldId id="324"/>
            <p14:sldId id="325"/>
            <p14:sldId id="326"/>
            <p14:sldId id="327"/>
            <p14:sldId id="328"/>
            <p14:sldId id="364"/>
            <p14:sldId id="290"/>
            <p14:sldId id="291"/>
            <p14:sldId id="292"/>
            <p14:sldId id="293"/>
            <p14:sldId id="295"/>
            <p14:sldId id="380"/>
            <p14:sldId id="356"/>
            <p14:sldId id="353"/>
            <p14:sldId id="354"/>
            <p14:sldId id="360"/>
            <p14:sldId id="361"/>
            <p14:sldId id="362"/>
            <p14:sldId id="363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F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86369" autoAdjust="0"/>
  </p:normalViewPr>
  <p:slideViewPr>
    <p:cSldViewPr>
      <p:cViewPr varScale="1">
        <p:scale>
          <a:sx n="100" d="100"/>
          <a:sy n="100" d="100"/>
        </p:scale>
        <p:origin x="20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-11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9D818-B7E0-4694-88F3-01E6BA3A80F2}" type="datetimeFigureOut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8CBC-B949-4996-98C1-1A58F645A1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49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8CBC-B949-4996-98C1-1A58F645A14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596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25D61-7C1B-40D9-BB56-D10E4659F4C1}" type="slidenum">
              <a:rPr lang="en-US" altLang="zh-TW" smtClean="0"/>
              <a:pPr/>
              <a:t>34</a:t>
            </a:fld>
            <a:endParaRPr lang="en-US" altLang="zh-TW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449361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</a:pPr>
            <a:endParaRPr lang="zh-TW" altLang="en-US" dirty="0" smtClean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D70D5E0C-DAF4-4896-869C-C522191571E6}" type="slidenum">
              <a:rPr lang="en-US" altLang="zh-TW" sz="1200">
                <a:latin typeface="Calibri" pitchFamily="34" charset="0"/>
              </a:rPr>
              <a:pPr algn="r" defTabSz="914423"/>
              <a:t>35</a:t>
            </a:fld>
            <a:endParaRPr lang="zh-TW" altLang="zh-TW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8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如有一個以上的問題，請依需要複製此投影片。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本投影片和相關投影片 必要時可以移到附錄或隱藏。</a:t>
            </a:r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4BD113D0-6E0E-4111-87D3-05EC08ACA0CF}" type="slidenum">
              <a:rPr lang="en-US" altLang="zh-TW" sz="1200">
                <a:latin typeface="Calibri" pitchFamily="34" charset="0"/>
              </a:rPr>
              <a:pPr algn="r" defTabSz="914423"/>
              <a:t>36</a:t>
            </a:fld>
            <a:endParaRPr lang="zh-TW" altLang="zh-TW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0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如有一個以上的問題，請依需要複製此投影片。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本投影片和相關投影片 必要時可以移到附錄或隱藏。</a:t>
            </a:r>
          </a:p>
        </p:txBody>
      </p:sp>
      <p:sp>
        <p:nvSpPr>
          <p:cNvPr id="76804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F79F37F2-D4B2-41E5-AE97-4D8194988D63}" type="slidenum">
              <a:rPr lang="en-US" altLang="zh-TW" sz="1200">
                <a:latin typeface="Calibri" pitchFamily="34" charset="0"/>
              </a:rPr>
              <a:pPr algn="r" defTabSz="914423"/>
              <a:t>37</a:t>
            </a:fld>
            <a:endParaRPr lang="zh-TW" altLang="zh-TW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25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如有一個以上的問題，請依需要複製此投影片。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本投影片和相關投影片 必要時可以移到附錄或隱藏。</a:t>
            </a: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980D445D-C0D0-4629-8BA1-DFB155E3E1B7}" type="slidenum">
              <a:rPr lang="en-US" altLang="zh-TW" sz="1200">
                <a:latin typeface="Calibri" pitchFamily="34" charset="0"/>
              </a:rPr>
              <a:pPr algn="r" defTabSz="914423"/>
              <a:t>38</a:t>
            </a:fld>
            <a:endParaRPr lang="zh-TW" altLang="zh-TW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74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如有一個以上的問題，請依需要複製此投影片。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本投影片和相關投影片 必要時可以移到附錄或隱藏。</a:t>
            </a:r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D998718F-2B41-4C4F-8A53-92331FD692D1}" type="slidenum">
              <a:rPr lang="en-US" altLang="zh-TW" sz="1200">
                <a:latin typeface="Calibri" pitchFamily="34" charset="0"/>
              </a:rPr>
              <a:pPr algn="r" defTabSz="914423"/>
              <a:t>40</a:t>
            </a:fld>
            <a:endParaRPr lang="zh-TW" altLang="zh-TW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99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8CBC-B949-4996-98C1-1A58F645A145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9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AB970-8C59-4BE9-8387-1F6479ABBD89}" type="slidenum">
              <a:rPr lang="en-US" altLang="zh-TW" smtClean="0">
                <a:latin typeface="Arial" pitchFamily="34" charset="0"/>
              </a:rPr>
              <a:pPr/>
              <a:t>50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01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11860-C1F7-4353-936F-31734858CD8A}" type="slidenum">
              <a:rPr lang="en-US" altLang="zh-TW" smtClean="0">
                <a:latin typeface="Arial" pitchFamily="34" charset="0"/>
              </a:rPr>
              <a:pPr/>
              <a:t>51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27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8CBC-B949-4996-98C1-1A58F645A145}" type="slidenum">
              <a:rPr lang="zh-TW" altLang="en-US" smtClean="0"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74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1431" tIns="45716" rIns="91431" bIns="45716"/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如有一個以上的問題，請依需要複製此投影片。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本投影片和相關投影片 必要時可以移到附錄或隱藏。</a:t>
            </a:r>
          </a:p>
        </p:txBody>
      </p:sp>
      <p:sp>
        <p:nvSpPr>
          <p:cNvPr id="81924" name="Slide Number Placeholder 3"/>
          <p:cNvSpPr txBox="1">
            <a:spLocks noGrp="1"/>
          </p:cNvSpPr>
          <p:nvPr/>
        </p:nvSpPr>
        <p:spPr bwMode="auto">
          <a:xfrm>
            <a:off x="3884463" y="8685878"/>
            <a:ext cx="2972004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423"/>
            <a:fld id="{5FD17904-9805-4AFD-88D3-937467F353DF}" type="slidenum">
              <a:rPr lang="en-US" altLang="zh-TW" sz="1200">
                <a:latin typeface="Calibri" pitchFamily="34" charset="0"/>
              </a:rPr>
              <a:pPr algn="r" defTabSz="914423"/>
              <a:t>11</a:t>
            </a:fld>
            <a:endParaRPr lang="zh-TW" altLang="zh-TW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19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8CBC-B949-4996-98C1-1A58F645A145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620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「評析不同想法：討論（</a:t>
            </a:r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r>
              <a:rPr lang="zh-TW" altLang="en-US" dirty="0" smtClean="0">
                <a:solidFill>
                  <a:srgbClr val="FF0000"/>
                </a:solidFill>
              </a:rPr>
              <a:t>閱讀」 沒有超連結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8CBC-B949-4996-98C1-1A58F645A14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965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E8CBC-B949-4996-98C1-1A58F645A14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610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BBE44-DD7C-4562-9426-0BF014EBF999}" type="slidenum">
              <a:rPr lang="en-US" altLang="zh-TW" smtClean="0"/>
              <a:pPr/>
              <a:t>25</a:t>
            </a:fld>
            <a:endParaRPr lang="en-US" altLang="zh-TW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25845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5317A-1112-45A9-B46A-9547818C6618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10944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7ABE08-1558-4413-9287-F890F0AED616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470924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EF3D9-E170-48EB-BB6A-0CF7B0C80C1C}" type="slidenum">
              <a:rPr lang="en-US" altLang="zh-TW" smtClean="0"/>
              <a:pPr/>
              <a:t>28</a:t>
            </a:fld>
            <a:endParaRPr lang="en-US" altLang="zh-TW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65520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64D02-5110-4B1A-BC93-5384DC08F2A6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2067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2926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96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64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54006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54006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189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F4A33-D3FC-49E7-A7DA-0CC5F75B9E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4709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69EE-1C19-4C6E-A4C4-741DCFD6CC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05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94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8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61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73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42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30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04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0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新細明體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2015/3/31</a:t>
            </a:fld>
            <a:endParaRPr lang="zh-TW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新細明體" charset="-120"/>
              </a:defRPr>
            </a:lvl1pPr>
          </a:lstStyle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79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500">
          <a:solidFill>
            <a:srgbClr val="005A58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slide" Target="slide40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hyperlink" Target="https://www.youtube.com/watch?v=RiP-ijdxqEc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1.xml"/><Relationship Id="rId7" Type="http://schemas.openxmlformats.org/officeDocument/2006/relationships/slide" Target="slide4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0.xml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49.xml"/><Relationship Id="rId4" Type="http://schemas.openxmlformats.org/officeDocument/2006/relationships/slide" Target="slide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emf"/><Relationship Id="rId18" Type="http://schemas.openxmlformats.org/officeDocument/2006/relationships/slide" Target="slide14.xml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12" Type="http://schemas.openxmlformats.org/officeDocument/2006/relationships/image" Target="../media/image20.emf"/><Relationship Id="rId17" Type="http://schemas.openxmlformats.org/officeDocument/2006/relationships/image" Target="../media/image25.e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emf"/><Relationship Id="rId5" Type="http://schemas.openxmlformats.org/officeDocument/2006/relationships/image" Target="../media/image14.wmf"/><Relationship Id="rId15" Type="http://schemas.openxmlformats.org/officeDocument/2006/relationships/image" Target="../media/image23.emf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emf"/><Relationship Id="rId1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slide" Target="slide10.xml"/><Relationship Id="rId4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slide" Target="slide10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10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36.png"/><Relationship Id="rId4" Type="http://schemas.openxmlformats.org/officeDocument/2006/relationships/slide" Target="slid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ap.ntnu.edu.tw/files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http://cap.ntnu.edu.tw/file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slide" Target="slide53.xml"/><Relationship Id="rId4" Type="http://schemas.openxmlformats.org/officeDocument/2006/relationships/image" Target="../media/image48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2854970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閱讀理解策略在教學上的應用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dirty="0" smtClean="0"/>
          </a:p>
          <a:p>
            <a:r>
              <a:rPr lang="zh-TW" altLang="en-US" dirty="0" smtClean="0"/>
              <a:t>楊凱琳</a:t>
            </a:r>
            <a:endParaRPr lang="en-US" altLang="zh-TW" dirty="0" smtClean="0"/>
          </a:p>
          <a:p>
            <a:r>
              <a:rPr lang="zh-TW" altLang="en-US" dirty="0" smtClean="0"/>
              <a:t>國立台灣師範大學</a:t>
            </a:r>
            <a:endParaRPr lang="en-US" altLang="zh-TW" dirty="0" smtClean="0"/>
          </a:p>
          <a:p>
            <a:r>
              <a:rPr lang="en-US" altLang="zh-TW" dirty="0" smtClean="0"/>
              <a:t>03/25/2015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閱讀數學的困難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4042792" cy="4176464"/>
          </a:xfrm>
        </p:spPr>
        <p:txBody>
          <a:bodyPr/>
          <a:lstStyle/>
          <a:p>
            <a:r>
              <a:rPr lang="zh-TW" altLang="en-US" dirty="0" smtClean="0">
                <a:hlinkClick r:id="rId2" action="ppaction://hlinksldjump"/>
              </a:rPr>
              <a:t>文字題</a:t>
            </a:r>
            <a:endParaRPr lang="en-US" altLang="zh-TW" dirty="0" smtClean="0"/>
          </a:p>
          <a:p>
            <a:r>
              <a:rPr lang="zh-TW" altLang="en-US" dirty="0" smtClean="0">
                <a:hlinkClick r:id="rId3" action="ppaction://hlinksldjump"/>
              </a:rPr>
              <a:t>算式</a:t>
            </a:r>
            <a:endParaRPr lang="en-US" altLang="zh-TW" dirty="0" smtClean="0"/>
          </a:p>
          <a:p>
            <a:r>
              <a:rPr lang="zh-TW" altLang="en-US" dirty="0" smtClean="0">
                <a:hlinkClick r:id="rId4" action="ppaction://hlinksldjump"/>
              </a:rPr>
              <a:t>定義</a:t>
            </a:r>
            <a:endParaRPr lang="en-US" altLang="zh-TW" dirty="0" smtClean="0"/>
          </a:p>
          <a:p>
            <a:r>
              <a:rPr lang="zh-TW" altLang="en-US" dirty="0" smtClean="0">
                <a:hlinkClick r:id="rId5" action="ppaction://hlinksldjump"/>
              </a:rPr>
              <a:t>性質</a:t>
            </a:r>
            <a:endParaRPr lang="en-US" altLang="zh-TW" dirty="0" smtClean="0"/>
          </a:p>
          <a:p>
            <a:r>
              <a:rPr lang="zh-TW" altLang="en-US" dirty="0" smtClean="0">
                <a:hlinkClick r:id="rId6" action="ppaction://hlinksldjump"/>
              </a:rPr>
              <a:t>定義和性質</a:t>
            </a:r>
            <a:endParaRPr lang="en-US" altLang="zh-TW" dirty="0" smtClean="0"/>
          </a:p>
          <a:p>
            <a:r>
              <a:rPr lang="zh-TW" altLang="en-US" dirty="0" smtClean="0">
                <a:hlinkClick r:id="rId7" action="ppaction://hlinksldjump"/>
              </a:rPr>
              <a:t>文章段落間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數學閱讀理解的困難來源</a:t>
            </a:r>
          </a:p>
        </p:txBody>
      </p:sp>
      <p:sp>
        <p:nvSpPr>
          <p:cNvPr id="22531" name="Content Placeholder 4"/>
          <p:cNvSpPr>
            <a:spLocks noGrp="1"/>
          </p:cNvSpPr>
          <p:nvPr>
            <p:ph idx="4294967295"/>
          </p:nvPr>
        </p:nvSpPr>
        <p:spPr>
          <a:xfrm>
            <a:off x="0" y="11668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基本的識字、斷詞句技巧不足</a:t>
            </a:r>
            <a:endParaRPr lang="en-US" altLang="zh-TW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數學先備知識不足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中垂線、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一般語意和數學語意不同時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相似、長方形）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缺乏數學語法知識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此對應關係；定義和性質不分）</a:t>
            </a:r>
            <a:endParaRPr lang="en-US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缺乏演繹邏輯規則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定義和性質不分；證明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缺乏適時使用閱讀策略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zh-TW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預測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50000"/>
              </a:lnSpc>
              <a:spcBef>
                <a:spcPct val="0"/>
              </a:spcBef>
              <a:buSzPct val="130000"/>
              <a:buNone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://www.youtube.com/watch?v=RiP-ijdxqEc</a:t>
            </a: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TW" altLang="zh-TW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缺乏透過「閱讀」學習數學的機會</a:t>
            </a:r>
            <a:endParaRPr lang="en-US" altLang="zh-TW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什麼時候需要數學閱讀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9248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考試時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讀特別需要觀察資訊的題目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讀特別需要轉化語意的題目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/>
              <a:t>上課時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學習新想法：閱讀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探索新想法：臆測（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閱讀）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應用不同想法：建模（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7" action="ppaction://hlinksldjump"/>
              </a:rPr>
              <a:t>閱讀）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評析不同想法：討論（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+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8" action="ppaction://hlinksldjump"/>
              </a:rPr>
              <a:t>閱讀）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數學閱讀教學的目標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「</a:t>
            </a:r>
            <a:r>
              <a:rPr lang="zh-TW" altLang="en-US" dirty="0" smtClean="0"/>
              <a:t>閱讀題目的目標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解題中的讀懂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題意</a:t>
            </a:r>
            <a:r>
              <a:rPr lang="de-DE" altLang="zh-TW" sz="2600" dirty="0">
                <a:ea typeface="標楷體" pitchFamily="65" charset="-120"/>
              </a:rPr>
              <a:t>https://www.youtube.com/watch?v=WQYzOpcnWxs</a:t>
            </a:r>
            <a:endParaRPr lang="en-US" altLang="zh-TW" sz="2600" dirty="0" smtClean="0"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考題引導閱讀新訊息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/>
              <a:t>「</a:t>
            </a:r>
            <a:r>
              <a:rPr lang="zh-TW" altLang="en-US" dirty="0" smtClean="0"/>
              <a:t>閱讀理解的目標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標題、圖像或段落的閱讀理解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數學學習活動中的閱讀理解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/>
              <a:t>「</a:t>
            </a:r>
            <a:r>
              <a:rPr lang="zh-TW" altLang="en-US" dirty="0" smtClean="0"/>
              <a:t>閱讀策略的目標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學習與反思數學學習活動中的閱讀理解策略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數學學習活動中的閱讀策略使用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ea typeface="新細明體" charset="-120"/>
              </a:rPr>
              <a:t>數學閱讀教學設計的想法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68760"/>
            <a:ext cx="4546848" cy="45365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ea typeface="新細明體" charset="-120"/>
              </a:rPr>
              <a:t>閱題</a:t>
            </a:r>
            <a:endParaRPr lang="en-US" altLang="zh-TW" dirty="0" smtClean="0">
              <a:ea typeface="新細明體" charset="-120"/>
            </a:endParaRPr>
          </a:p>
          <a:p>
            <a:pPr lvl="1">
              <a:defRPr/>
            </a:pPr>
            <a:r>
              <a:rPr lang="zh-TW" altLang="en-US" dirty="0" smtClean="0">
                <a:ea typeface="新細明體" charset="-120"/>
                <a:hlinkClick r:id="rId2" action="ppaction://hlinksldjump"/>
              </a:rPr>
              <a:t>解題</a:t>
            </a:r>
            <a:endParaRPr lang="en-US" altLang="zh-TW" dirty="0" smtClean="0">
              <a:ea typeface="新細明體" charset="-120"/>
            </a:endParaRPr>
          </a:p>
          <a:p>
            <a:pPr eaLnBrk="1" hangingPunct="1">
              <a:defRPr/>
            </a:pPr>
            <a:r>
              <a:rPr lang="zh-TW" altLang="en-US" dirty="0" smtClean="0">
                <a:ea typeface="新細明體" charset="-120"/>
              </a:rPr>
              <a:t>閱理</a:t>
            </a:r>
            <a:endParaRPr lang="en-US" altLang="zh-TW" dirty="0" smtClean="0">
              <a:ea typeface="新細明體" charset="-120"/>
              <a:hlinkClick r:id="rId3" action="ppaction://hlinksldjump"/>
            </a:endParaRPr>
          </a:p>
          <a:p>
            <a:pPr lvl="1">
              <a:defRPr/>
            </a:pPr>
            <a:r>
              <a:rPr lang="zh-TW" altLang="en-US" dirty="0" smtClean="0">
                <a:ea typeface="新細明體" charset="-120"/>
                <a:hlinkClick r:id="rId4" action="ppaction://hlinksldjump"/>
              </a:rPr>
              <a:t>專有名詞</a:t>
            </a:r>
            <a:endParaRPr lang="en-US" altLang="zh-TW" dirty="0" smtClean="0">
              <a:ea typeface="新細明體" charset="-120"/>
            </a:endParaRPr>
          </a:p>
          <a:p>
            <a:pPr lvl="1">
              <a:defRPr/>
            </a:pPr>
            <a:r>
              <a:rPr lang="zh-TW" altLang="en-US" dirty="0" smtClean="0">
                <a:ea typeface="新細明體" charset="-120"/>
                <a:hlinkClick r:id="rId5" action="ppaction://hlinksldjump"/>
              </a:rPr>
              <a:t>概念定義</a:t>
            </a:r>
            <a:endParaRPr lang="en-US" altLang="zh-TW" dirty="0" smtClean="0">
              <a:ea typeface="新細明體" charset="-120"/>
            </a:endParaRPr>
          </a:p>
          <a:p>
            <a:pPr eaLnBrk="1" hangingPunct="1">
              <a:defRPr/>
            </a:pPr>
            <a:r>
              <a:rPr lang="zh-TW" altLang="en-US" dirty="0" smtClean="0">
                <a:ea typeface="新細明體" charset="-120"/>
              </a:rPr>
              <a:t>閱策</a:t>
            </a:r>
            <a:endParaRPr lang="en-US" altLang="zh-TW" dirty="0" smtClean="0">
              <a:ea typeface="新細明體" charset="-120"/>
            </a:endParaRPr>
          </a:p>
          <a:p>
            <a:pPr lvl="1">
              <a:defRPr/>
            </a:pPr>
            <a:r>
              <a:rPr lang="zh-TW" altLang="en-US" dirty="0" smtClean="0">
                <a:ea typeface="新細明體" charset="-120"/>
                <a:hlinkClick r:id="rId6" action="ppaction://hlinksldjump"/>
              </a:rPr>
              <a:t>教學生閱讀</a:t>
            </a:r>
            <a:endParaRPr lang="en-US" altLang="zh-TW" dirty="0" smtClean="0">
              <a:ea typeface="新細明體" charset="-120"/>
            </a:endParaRPr>
          </a:p>
          <a:p>
            <a:pPr eaLnBrk="1" hangingPunct="1">
              <a:defRPr/>
            </a:pPr>
            <a:endParaRPr lang="zh-TW" altLang="en-US" dirty="0" smtClean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E36E906-1D90-4EF9-8F1D-AF5FA5600199}" type="slidenum">
              <a:rPr lang="en-US" altLang="zh-TW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ea typeface="新細明體" charset="-120"/>
              </a:rPr>
              <a:t>數學閱讀教學設計的想法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幫助有</a:t>
            </a:r>
            <a:r>
              <a:rPr lang="en-US" altLang="zh-TW" dirty="0" smtClean="0"/>
              <a:t>RD</a:t>
            </a:r>
            <a:r>
              <a:rPr lang="zh-TW" altLang="en-US" dirty="0" smtClean="0"/>
              <a:t>困難的學生</a:t>
            </a:r>
            <a:endParaRPr lang="en-US" altLang="zh-TW" dirty="0" smtClean="0"/>
          </a:p>
          <a:p>
            <a:pPr lvl="1"/>
            <a:r>
              <a:rPr lang="zh-TW" altLang="en-US" dirty="0" smtClean="0">
                <a:hlinkClick r:id="rId3" action="ppaction://hlinksldjump"/>
              </a:rPr>
              <a:t>視覺化策略輔助文字說明</a:t>
            </a:r>
            <a:endParaRPr lang="en-US" altLang="zh-TW" dirty="0" smtClean="0"/>
          </a:p>
          <a:p>
            <a:pPr lvl="1"/>
            <a:r>
              <a:rPr lang="zh-TW" altLang="en-US" dirty="0" smtClean="0">
                <a:hlinkClick r:id="rId4" action="ppaction://hlinksldjump"/>
              </a:rPr>
              <a:t>協助拼音記憶（認詞斷句）技巧</a:t>
            </a:r>
            <a:endParaRPr lang="en-US" altLang="zh-TW" dirty="0" smtClean="0"/>
          </a:p>
          <a:p>
            <a:pPr lvl="1"/>
            <a:r>
              <a:rPr lang="zh-TW" altLang="en-US" dirty="0" smtClean="0">
                <a:hlinkClick r:id="rId5" action="ppaction://hlinksldjump"/>
              </a:rPr>
              <a:t>提供有意義的數學名詞定義</a:t>
            </a:r>
            <a:endParaRPr lang="en-US" altLang="zh-TW" dirty="0" smtClean="0"/>
          </a:p>
          <a:p>
            <a:pPr lvl="1"/>
            <a:r>
              <a:rPr lang="zh-TW" altLang="en-US" dirty="0" smtClean="0">
                <a:hlinkClick r:id="rId6" action="ppaction://hlinksldjump"/>
              </a:rPr>
              <a:t>鼓勵深度處理字詞意義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提供更多看見（</a:t>
            </a:r>
            <a:r>
              <a:rPr lang="en-US" altLang="zh-TW" dirty="0" smtClean="0"/>
              <a:t>encounter</a:t>
            </a:r>
            <a:r>
              <a:rPr lang="zh-TW" altLang="en-US" dirty="0" smtClean="0"/>
              <a:t>）字詞的機會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豐富數學課的言語環境</a:t>
            </a:r>
            <a:endParaRPr lang="en-US" altLang="zh-TW" dirty="0" smtClean="0"/>
          </a:p>
          <a:p>
            <a:pPr>
              <a:buNone/>
            </a:pPr>
            <a:r>
              <a:rPr lang="en-US" altLang="zh-TW" sz="2000" dirty="0" smtClean="0"/>
              <a:t>Pierce, M. E., &amp; Fontaine, L. M. (2009). Designing vocabulary instruction in mathematics. </a:t>
            </a:r>
            <a:r>
              <a:rPr lang="en-US" altLang="zh-TW" sz="2000" i="1" dirty="0" smtClean="0"/>
              <a:t>The Reading Teacher</a:t>
            </a:r>
            <a:r>
              <a:rPr lang="en-US" altLang="zh-TW" sz="2000" dirty="0" smtClean="0"/>
              <a:t>, </a:t>
            </a:r>
            <a:r>
              <a:rPr lang="en-US" altLang="zh-TW" sz="2000" i="1" dirty="0" smtClean="0"/>
              <a:t>63</a:t>
            </a:r>
            <a:r>
              <a:rPr lang="en-US" altLang="zh-TW" sz="2000" dirty="0" smtClean="0"/>
              <a:t>(3), 239-243.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數學閱讀教學的原則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提供學生閱讀的機會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課內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題目、概念定義、性質敘述、證明</a:t>
            </a:r>
            <a:r>
              <a:rPr lang="en-US" altLang="zh-TW" dirty="0" smtClean="0">
                <a:latin typeface="+mj-ea"/>
                <a:ea typeface="+mj-ea"/>
              </a:rPr>
              <a:t>…</a:t>
            </a:r>
          </a:p>
          <a:p>
            <a:pPr lvl="1"/>
            <a:r>
              <a:rPr lang="zh-TW" altLang="en-US" dirty="0" smtClean="0">
                <a:latin typeface="+mj-ea"/>
                <a:ea typeface="+mj-ea"/>
              </a:rPr>
              <a:t>課外讀物</a:t>
            </a:r>
            <a:endParaRPr lang="en-US" altLang="zh-TW" dirty="0" smtClean="0">
              <a:latin typeface="+mj-ea"/>
              <a:ea typeface="+mj-ea"/>
            </a:endParaRPr>
          </a:p>
          <a:p>
            <a:pPr lvl="2"/>
            <a:r>
              <a:rPr lang="zh-TW" altLang="en-US" dirty="0" smtClean="0">
                <a:latin typeface="+mj-ea"/>
                <a:ea typeface="+mj-ea"/>
              </a:rPr>
              <a:t>數學漫畫、科學月刊、數學傳播、網路資料</a:t>
            </a:r>
            <a:r>
              <a:rPr lang="en-US" altLang="zh-TW" dirty="0" smtClean="0">
                <a:latin typeface="+mj-ea"/>
                <a:ea typeface="+mj-ea"/>
              </a:rPr>
              <a:t>…</a:t>
            </a:r>
            <a:endParaRPr lang="en-US" altLang="zh-TW" dirty="0">
              <a:latin typeface="+mj-ea"/>
              <a:ea typeface="+mj-ea"/>
            </a:endParaRPr>
          </a:p>
          <a:p>
            <a:r>
              <a:rPr lang="zh-TW" altLang="en-US" dirty="0" smtClean="0"/>
              <a:t>提供學生表現閱讀理解</a:t>
            </a:r>
            <a:r>
              <a:rPr lang="en-US" altLang="zh-TW" dirty="0" smtClean="0"/>
              <a:t>(</a:t>
            </a:r>
            <a:r>
              <a:rPr lang="zh-TW" altLang="en-US" dirty="0" smtClean="0"/>
              <a:t>策略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的機會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+mn-ea"/>
                <a:ea typeface="+mn-ea"/>
              </a:rPr>
              <a:t>思考問題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教師設計的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</a:p>
          <a:p>
            <a:pPr lvl="1"/>
            <a:r>
              <a:rPr lang="zh-TW" altLang="en-US" dirty="0" smtClean="0">
                <a:latin typeface="+mn-ea"/>
                <a:ea typeface="+mn-ea"/>
              </a:rPr>
              <a:t>自行提問、澄清想法</a:t>
            </a:r>
            <a:endParaRPr lang="en-US" altLang="zh-TW" dirty="0" smtClean="0">
              <a:latin typeface="+mn-ea"/>
              <a:ea typeface="+mn-ea"/>
            </a:endParaRPr>
          </a:p>
          <a:p>
            <a:pPr lvl="1"/>
            <a:r>
              <a:rPr lang="zh-TW" altLang="en-US" dirty="0" smtClean="0">
                <a:latin typeface="+mn-ea"/>
                <a:ea typeface="+mn-ea"/>
              </a:rPr>
              <a:t>擬題、寫作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56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792163"/>
          </a:xfrm>
        </p:spPr>
        <p:txBody>
          <a:bodyPr bIns="91440" anchor="b">
            <a:normAutofit/>
          </a:bodyPr>
          <a:lstStyle/>
          <a:p>
            <a:r>
              <a:rPr lang="zh-TW" altLang="en-US" sz="4000" dirty="0">
                <a:ea typeface="新細明體" charset="-120"/>
              </a:rPr>
              <a:t>數學閱讀教學設計的想法</a:t>
            </a:r>
            <a:endParaRPr lang="zh-TW" altLang="en-US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0" y="1196975"/>
            <a:ext cx="8229600" cy="5111750"/>
          </a:xfrm>
        </p:spPr>
        <p:txBody>
          <a:bodyPr>
            <a:normAutofit/>
          </a:bodyPr>
          <a:lstStyle/>
          <a:p>
            <a:pPr marL="273050" indent="-273050" eaLnBrk="1" hangingPunct="1"/>
            <a:r>
              <a:rPr lang="zh-TW" altLang="en-US" sz="2800" b="1" dirty="0" smtClean="0"/>
              <a:t>提供充分的閱讀機會</a:t>
            </a:r>
            <a:endParaRPr lang="en-US" altLang="zh-TW" sz="2800" b="1" dirty="0" smtClean="0"/>
          </a:p>
          <a:p>
            <a:pPr marL="673100" lvl="1" indent="-273050"/>
            <a:r>
              <a:rPr lang="zh-TW" altLang="en-US" sz="2400" b="1" dirty="0" smtClean="0"/>
              <a:t>課內</a:t>
            </a:r>
            <a:endParaRPr lang="en-US" altLang="zh-TW" sz="2400" b="1" dirty="0" smtClean="0"/>
          </a:p>
          <a:p>
            <a:pPr marL="947738" lvl="2"/>
            <a:r>
              <a:rPr lang="zh-TW" altLang="en-US" sz="2400" dirty="0" smtClean="0">
                <a:ea typeface="標楷體" pitchFamily="65" charset="-120"/>
              </a:rPr>
              <a:t>概念定義、性質、程序規約、解題方法、</a:t>
            </a:r>
            <a:r>
              <a:rPr lang="zh-TW" altLang="en-US" sz="2400" dirty="0" smtClean="0">
                <a:ea typeface="標楷體" pitchFamily="65" charset="-120"/>
                <a:hlinkClick r:id="rId2" action="ppaction://hlinksldjump"/>
              </a:rPr>
              <a:t>證明過程</a:t>
            </a:r>
            <a:endParaRPr lang="en-US" altLang="zh-TW" sz="2400" dirty="0" smtClean="0">
              <a:ea typeface="標楷體" pitchFamily="65" charset="-120"/>
            </a:endParaRPr>
          </a:p>
          <a:p>
            <a:pPr marL="673100" lvl="1" indent="-273050"/>
            <a:r>
              <a:rPr lang="zh-TW" altLang="en-US" sz="2400" b="1" dirty="0" smtClean="0"/>
              <a:t>課外</a:t>
            </a:r>
            <a:r>
              <a:rPr lang="en-US" altLang="zh-TW" sz="2400" b="1" dirty="0" smtClean="0"/>
              <a:t>(</a:t>
            </a:r>
            <a:r>
              <a:rPr lang="zh-TW" altLang="en-US" sz="2400" b="1" dirty="0" smtClean="0"/>
              <a:t>回家作業</a:t>
            </a:r>
            <a:r>
              <a:rPr lang="en-US" altLang="zh-TW" sz="2400" b="1" dirty="0" smtClean="0"/>
              <a:t>)</a:t>
            </a:r>
          </a:p>
          <a:p>
            <a:pPr marL="947738" lvl="2"/>
            <a:r>
              <a:rPr lang="zh-TW" altLang="en-US" dirty="0">
                <a:ea typeface="標楷體" pitchFamily="65" charset="-120"/>
              </a:rPr>
              <a:t>回顧相關內容</a:t>
            </a:r>
            <a:endParaRPr lang="en-US" altLang="zh-TW" dirty="0">
              <a:ea typeface="標楷體" pitchFamily="65" charset="-120"/>
            </a:endParaRPr>
          </a:p>
          <a:p>
            <a:pPr marL="947738" lvl="2"/>
            <a:r>
              <a:rPr lang="zh-TW" altLang="en-US" dirty="0">
                <a:ea typeface="標楷體" pitchFamily="65" charset="-120"/>
              </a:rPr>
              <a:t>預習下一堂的課本內容</a:t>
            </a:r>
            <a:endParaRPr lang="en-US" altLang="zh-TW" dirty="0">
              <a:ea typeface="標楷體" pitchFamily="65" charset="-120"/>
            </a:endParaRPr>
          </a:p>
          <a:p>
            <a:pPr marL="947738" lvl="2"/>
            <a:r>
              <a:rPr lang="zh-TW" altLang="en-US" sz="2400" dirty="0" smtClean="0">
                <a:ea typeface="標楷體" pitchFamily="65" charset="-120"/>
              </a:rPr>
              <a:t>依據今天的上課內容，學生自行找出習作相關的題目</a:t>
            </a:r>
            <a:endParaRPr lang="en-US" altLang="zh-TW" sz="2400" dirty="0" smtClean="0">
              <a:ea typeface="標楷體" pitchFamily="65" charset="-120"/>
            </a:endParaRPr>
          </a:p>
          <a:p>
            <a:pPr marL="947738" lvl="2"/>
            <a:r>
              <a:rPr lang="zh-TW" altLang="en-US" sz="2400" dirty="0" smtClean="0">
                <a:ea typeface="標楷體" pitchFamily="65" charset="-120"/>
              </a:rPr>
              <a:t>今天學了意義和性質，接下來還可以再學什麼（先預測再看課本澄清）</a:t>
            </a:r>
            <a:endParaRPr lang="en-US" altLang="zh-TW" sz="2400" dirty="0" smtClean="0">
              <a:ea typeface="標楷體" pitchFamily="65" charset="-120"/>
            </a:endParaRPr>
          </a:p>
          <a:p>
            <a:pPr marL="947738" lvl="2"/>
            <a:r>
              <a:rPr lang="en-US" altLang="zh-TW" sz="2400" dirty="0" smtClean="0"/>
              <a:t>……</a:t>
            </a:r>
            <a:br>
              <a:rPr lang="en-US" altLang="zh-TW" sz="2400" dirty="0" smtClean="0"/>
            </a:b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25536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數學</a:t>
            </a:r>
            <a:r>
              <a:rPr lang="zh-TW" altLang="en-US" dirty="0" smtClean="0"/>
              <a:t>閱讀</a:t>
            </a:r>
            <a:r>
              <a:rPr lang="zh-TW" altLang="en-US" dirty="0" smtClean="0"/>
              <a:t>理解教學：以</a:t>
            </a:r>
            <a:r>
              <a:rPr lang="zh-TW" altLang="en-US" dirty="0" smtClean="0"/>
              <a:t>證明為</a:t>
            </a:r>
            <a:r>
              <a:rPr lang="zh-TW" altLang="en-US" dirty="0" smtClean="0"/>
              <a:t>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證明活動可以包含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聽、說、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、寫、做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/>
              <a:t>數學閱讀理解教學活動特徵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提供「閱讀」的機會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提供與「文本」互動的機會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閱讀理解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（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T → S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運用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閱讀理解策略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（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</a:rPr>
              <a:t>T → S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）</a:t>
            </a:r>
            <a:endParaRPr lang="en-US" altLang="zh-TW" dirty="0" smtClean="0">
              <a:ea typeface="標楷體" pitchFamily="65" charset="-120"/>
            </a:endParaRPr>
          </a:p>
          <a:p>
            <a:r>
              <a:rPr lang="zh-TW" altLang="en-US" dirty="0" smtClean="0"/>
              <a:t>可期待的是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相信學生：他們真的可以自己讀數學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48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ea typeface="新細明體" charset="-120"/>
              </a:rPr>
              <a:t>數學閱讀教學設計的想法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給學生表現閱讀理解的機會</a:t>
            </a:r>
            <a:endParaRPr lang="en-US" altLang="zh-TW" dirty="0" smtClean="0">
              <a:latin typeface="+mn-ea"/>
            </a:endParaRPr>
          </a:p>
          <a:p>
            <a:pPr lvl="1">
              <a:defRPr/>
            </a:pPr>
            <a:r>
              <a:rPr lang="zh-TW" altLang="en-US" dirty="0" smtClean="0">
                <a:latin typeface="+mn-ea"/>
                <a:ea typeface="+mn-ea"/>
              </a:rPr>
              <a:t>以三層次的閱讀理解設計問題</a:t>
            </a:r>
            <a:endParaRPr lang="en-US" altLang="zh-TW" dirty="0" smtClean="0">
              <a:latin typeface="+mn-ea"/>
              <a:ea typeface="+mn-ea"/>
            </a:endParaRPr>
          </a:p>
          <a:p>
            <a:pPr lvl="2">
              <a:defRPr/>
            </a:pPr>
            <a:r>
              <a:rPr lang="zh-TW" altLang="en-US" dirty="0" smtClean="0">
                <a:latin typeface="+mn-ea"/>
                <a:ea typeface="+mn-ea"/>
                <a:hlinkClick r:id="rId2" action="ppaction://hlinksldjump"/>
              </a:rPr>
              <a:t>以二次函數為例</a:t>
            </a:r>
            <a:endParaRPr lang="en-US" altLang="zh-TW" dirty="0" smtClean="0">
              <a:latin typeface="+mn-ea"/>
              <a:ea typeface="+mn-ea"/>
            </a:endParaRPr>
          </a:p>
          <a:p>
            <a:pPr lvl="1">
              <a:defRPr/>
            </a:pPr>
            <a:r>
              <a:rPr lang="zh-TW" altLang="en-US" dirty="0" smtClean="0">
                <a:latin typeface="+mn-ea"/>
                <a:ea typeface="+mn-ea"/>
              </a:rPr>
              <a:t>以五種閱讀策略設計問題</a:t>
            </a:r>
            <a:endParaRPr lang="en-US" altLang="zh-TW" dirty="0" smtClean="0">
              <a:latin typeface="+mn-ea"/>
              <a:ea typeface="+mn-ea"/>
            </a:endParaRPr>
          </a:p>
          <a:p>
            <a:pPr lvl="2">
              <a:defRPr/>
            </a:pPr>
            <a:r>
              <a:rPr lang="zh-TW" altLang="en-US" dirty="0" smtClean="0">
                <a:latin typeface="+mn-ea"/>
                <a:ea typeface="+mn-ea"/>
                <a:hlinkClick r:id="rId3" action="ppaction://hlinksldjump"/>
              </a:rPr>
              <a:t>以質數概念為例</a:t>
            </a:r>
            <a:endParaRPr lang="en-US" altLang="zh-TW" dirty="0" smtClean="0">
              <a:latin typeface="+mn-ea"/>
              <a:ea typeface="+mn-ea"/>
            </a:endParaRPr>
          </a:p>
          <a:p>
            <a:pPr lvl="1">
              <a:defRPr/>
            </a:pPr>
            <a:r>
              <a:rPr lang="zh-TW" altLang="en-US" dirty="0" smtClean="0">
                <a:latin typeface="+mn-ea"/>
                <a:ea typeface="+mn-ea"/>
              </a:rPr>
              <a:t>靈活運用三層次五策略設計問題</a:t>
            </a:r>
            <a:endParaRPr lang="en-US" altLang="zh-TW" dirty="0" smtClean="0">
              <a:latin typeface="+mn-ea"/>
              <a:ea typeface="+mn-ea"/>
            </a:endParaRPr>
          </a:p>
          <a:p>
            <a:pPr lvl="2">
              <a:defRPr/>
            </a:pPr>
            <a:r>
              <a:rPr lang="zh-TW" altLang="en-US" dirty="0">
                <a:solidFill>
                  <a:srgbClr val="C00000"/>
                </a:solidFill>
                <a:latin typeface="+mn-ea"/>
              </a:rPr>
              <a:t>宜蘭羅東國中</a:t>
            </a:r>
            <a:r>
              <a:rPr lang="zh-TW" altLang="zh-TW" dirty="0">
                <a:solidFill>
                  <a:srgbClr val="C00000"/>
                </a:solidFill>
                <a:latin typeface="+mn-ea"/>
              </a:rPr>
              <a:t>柯彥廷</a:t>
            </a:r>
            <a:r>
              <a:rPr lang="zh-TW" altLang="en-US" dirty="0">
                <a:solidFill>
                  <a:srgbClr val="C00000"/>
                </a:solidFill>
                <a:latin typeface="+mn-ea"/>
              </a:rPr>
              <a:t>老師的教學</a:t>
            </a:r>
            <a:r>
              <a:rPr lang="zh-TW" altLang="en-US" dirty="0" smtClean="0">
                <a:solidFill>
                  <a:srgbClr val="C00000"/>
                </a:solidFill>
                <a:latin typeface="+mn-ea"/>
              </a:rPr>
              <a:t>觀摩</a:t>
            </a:r>
            <a:endParaRPr lang="en-US" altLang="zh-TW" dirty="0" smtClean="0">
              <a:latin typeface="+mn-ea"/>
              <a:ea typeface="+mn-ea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教導學生使用閱讀策略以促進自身的閱讀理解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defRPr/>
            </a:pPr>
            <a:endParaRPr lang="zh-TW" altLang="en-US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281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628800"/>
            <a:ext cx="5945832" cy="455575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瞭解老師的既有經驗和想法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以幾何證明為例</a:t>
            </a:r>
            <a:endParaRPr lang="en-US" altLang="zh-TW" dirty="0" smtClean="0"/>
          </a:p>
          <a:p>
            <a:r>
              <a:rPr lang="zh-TW" altLang="en-US" dirty="0" smtClean="0"/>
              <a:t>閱讀與數學間的關係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學習目標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閱讀數學、數學閱讀</a:t>
            </a:r>
            <a:endParaRPr lang="en-US" altLang="zh-TW" dirty="0" smtClean="0"/>
          </a:p>
          <a:p>
            <a:r>
              <a:rPr lang="zh-TW" altLang="en-US" dirty="0" smtClean="0"/>
              <a:t>閱讀數學的困難與來源</a:t>
            </a:r>
            <a:endParaRPr lang="en-US" altLang="zh-TW" dirty="0" smtClean="0"/>
          </a:p>
          <a:p>
            <a:r>
              <a:rPr lang="zh-TW" altLang="en-US" dirty="0" smtClean="0"/>
              <a:t>數學閱讀教學</a:t>
            </a:r>
            <a:endParaRPr lang="en-US" altLang="zh-TW" dirty="0" smtClean="0"/>
          </a:p>
          <a:p>
            <a:r>
              <a:rPr lang="en-US" altLang="zh-TW" dirty="0" smtClean="0"/>
              <a:t>Q</a:t>
            </a:r>
            <a:r>
              <a:rPr lang="zh-TW" altLang="en-US" dirty="0" smtClean="0"/>
              <a:t> </a:t>
            </a:r>
            <a:r>
              <a:rPr lang="en-US" altLang="zh-TW" dirty="0" smtClean="0"/>
              <a:t>&amp; A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數學閱讀教學的目標：還有</a:t>
            </a:r>
            <a:r>
              <a:rPr lang="en-US" altLang="zh-TW" dirty="0" smtClean="0"/>
              <a:t>…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增進學生的閱讀自信和效能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讓學生相信自己能讀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期望學生展現透過閱讀學習數學（即使不喜歡）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讓閱讀成為數學表現的一部分</a:t>
            </a:r>
          </a:p>
          <a:p>
            <a:pPr lvl="1">
              <a:defRPr/>
            </a:pPr>
            <a:endParaRPr lang="zh-TW" altLang="en-US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788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</a:t>
            </a:r>
            <a:r>
              <a:rPr lang="zh-TW" altLang="en-US" dirty="0" smtClean="0"/>
              <a:t>＆Ａ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聽老師說的和自己讀的有何</a:t>
            </a:r>
            <a:r>
              <a:rPr lang="zh-TW" altLang="en-US" dirty="0" smtClean="0"/>
              <a:t>不同</a:t>
            </a:r>
            <a:endParaRPr lang="en-US" altLang="zh-TW" dirty="0" smtClean="0"/>
          </a:p>
          <a:p>
            <a:r>
              <a:rPr lang="zh-TW" altLang="en-US" dirty="0"/>
              <a:t>達成數學閱讀</a:t>
            </a:r>
            <a:r>
              <a:rPr lang="zh-TW" altLang="en-US" dirty="0" smtClean="0"/>
              <a:t>教學從何開始，如何發展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73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聽老師說的和自己讀的有何不同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484313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3096344"/>
                <a:gridCol w="303468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00FF"/>
                          </a:solidFill>
                        </a:rPr>
                        <a:t>特徵</a:t>
                      </a:r>
                      <a:endParaRPr lang="zh-TW" alt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00FF"/>
                          </a:solidFill>
                        </a:rPr>
                        <a:t>聽老師說</a:t>
                      </a:r>
                      <a:endParaRPr lang="zh-TW" alt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00FF"/>
                          </a:solidFill>
                        </a:rPr>
                        <a:t>自己讀的</a:t>
                      </a:r>
                      <a:endParaRPr lang="zh-TW" alt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0000"/>
                          </a:solidFill>
                        </a:rPr>
                        <a:t>資訊來源</a:t>
                      </a:r>
                      <a:endParaRPr lang="zh-TW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再整理過的文本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文本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0000"/>
                          </a:solidFill>
                        </a:rPr>
                        <a:t>接收管道</a:t>
                      </a:r>
                      <a:endParaRPr lang="zh-TW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看的、聽的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看的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0000"/>
                          </a:solidFill>
                        </a:rPr>
                        <a:t>學習者的挑戰</a:t>
                      </a:r>
                      <a:endParaRPr lang="zh-TW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聽懂</a:t>
                      </a:r>
                      <a:endParaRPr lang="en-US" altLang="zh-TW" sz="32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應用簡化的資訊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看懂</a:t>
                      </a:r>
                      <a:endParaRPr lang="en-US" altLang="zh-TW" sz="32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建構知識系統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0000"/>
                          </a:solidFill>
                        </a:rPr>
                        <a:t>不懂時</a:t>
                      </a:r>
                      <a:endParaRPr lang="zh-TW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求助於老師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求助於文本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0000"/>
                          </a:solidFill>
                        </a:rPr>
                        <a:t>認知需求</a:t>
                      </a:r>
                      <a:endParaRPr lang="zh-TW" altLang="en-US" sz="3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察覺、監控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rgbClr val="00B050"/>
                          </a:solidFill>
                        </a:rPr>
                        <a:t>自我調整</a:t>
                      </a:r>
                      <a:endParaRPr lang="zh-TW" alt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6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達成數學閱讀教學目標的三階段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第一階段（這次演講內容的目標）：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以課本為文本的數學閱讀教學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/>
              <a:t>第二階段：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以自編素材（學習單）為文本的數學閱讀教學</a:t>
            </a:r>
          </a:p>
          <a:p>
            <a:r>
              <a:rPr lang="zh-TW" altLang="en-US" dirty="0" smtClean="0"/>
              <a:t>第三階段：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融入各種活動（建模、臆測、探究和專題等）的數學閱讀教學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您如何教學生證明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340099" y="1166019"/>
            <a:ext cx="64638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流程圖: 匯合連接點 4">
            <a:hlinkClick r:id="rId3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>
                <a:ea typeface="新細明體" charset="-120"/>
              </a:rPr>
              <a:t>閱讀理解數學名詞（</a:t>
            </a:r>
            <a:r>
              <a:rPr lang="en-US" altLang="zh-TW" sz="3600" dirty="0" smtClean="0">
                <a:ea typeface="新細明體" charset="-120"/>
              </a:rPr>
              <a:t>1</a:t>
            </a:r>
            <a:r>
              <a:rPr lang="zh-TW" altLang="en-US" sz="3600" dirty="0" smtClean="0">
                <a:ea typeface="新細明體" charset="-120"/>
              </a:rPr>
              <a:t>）</a:t>
            </a:r>
            <a:r>
              <a:rPr lang="en-US" altLang="zh-TW" sz="3600" dirty="0" smtClean="0">
                <a:ea typeface="新細明體" charset="-120"/>
              </a:rPr>
              <a:t/>
            </a:r>
            <a:br>
              <a:rPr lang="en-US" altLang="zh-TW" sz="3600" dirty="0" smtClean="0">
                <a:ea typeface="新細明體" charset="-120"/>
              </a:rPr>
            </a:br>
            <a:r>
              <a:rPr lang="en-US" altLang="zh-TW" sz="2400" dirty="0" err="1" smtClean="0">
                <a:ea typeface="新細明體" charset="-120"/>
              </a:rPr>
              <a:t>Frayer</a:t>
            </a:r>
            <a:r>
              <a:rPr lang="en-US" altLang="zh-TW" sz="2400" dirty="0" smtClean="0">
                <a:ea typeface="新細明體" charset="-120"/>
              </a:rPr>
              <a:t> Model – </a:t>
            </a:r>
            <a:r>
              <a:rPr lang="zh-TW" altLang="en-US" sz="2400" dirty="0" smtClean="0">
                <a:ea typeface="新細明體" charset="-120"/>
              </a:rPr>
              <a:t>（</a:t>
            </a:r>
            <a:r>
              <a:rPr lang="en-US" altLang="zh-TW" sz="2400" dirty="0" smtClean="0">
                <a:ea typeface="新細明體" charset="-120"/>
              </a:rPr>
              <a:t>Barton &amp; </a:t>
            </a:r>
            <a:r>
              <a:rPr lang="en-US" altLang="zh-TW" sz="2400" dirty="0" err="1" smtClean="0">
                <a:ea typeface="新細明體" charset="-120"/>
              </a:rPr>
              <a:t>Heidema</a:t>
            </a:r>
            <a:r>
              <a:rPr lang="en-US" altLang="zh-TW" sz="2400" dirty="0" smtClean="0">
                <a:ea typeface="新細明體" charset="-120"/>
              </a:rPr>
              <a:t>, 2002</a:t>
            </a:r>
            <a:r>
              <a:rPr lang="zh-TW" altLang="en-US" sz="2400" dirty="0" smtClean="0">
                <a:ea typeface="新細明體" charset="-120"/>
              </a:rPr>
              <a:t>）</a:t>
            </a: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33400" y="1690688"/>
            <a:ext cx="8153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6630" name="Oval 7"/>
          <p:cNvSpPr>
            <a:spLocks noChangeArrowheads="1"/>
          </p:cNvSpPr>
          <p:nvPr/>
        </p:nvSpPr>
        <p:spPr bwMode="auto">
          <a:xfrm>
            <a:off x="3505200" y="3311525"/>
            <a:ext cx="2362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4624388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4624388" y="41783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 flipV="1">
            <a:off x="533400" y="3751263"/>
            <a:ext cx="2971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5883275" y="3751263"/>
            <a:ext cx="2803525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6635" name="Text Box 17"/>
          <p:cNvSpPr txBox="1">
            <a:spLocks noChangeArrowheads="1"/>
          </p:cNvSpPr>
          <p:nvPr/>
        </p:nvSpPr>
        <p:spPr bwMode="auto">
          <a:xfrm>
            <a:off x="533400" y="1698625"/>
            <a:ext cx="295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 dirty="0">
                <a:ea typeface="新細明體" charset="-120"/>
              </a:rPr>
              <a:t>Definition </a:t>
            </a:r>
            <a:r>
              <a:rPr lang="zh-TW" altLang="en-US" u="sng" dirty="0" smtClean="0">
                <a:ea typeface="新細明體" charset="-120"/>
              </a:rPr>
              <a:t>（</a:t>
            </a:r>
            <a:r>
              <a:rPr lang="en-US" altLang="zh-TW" u="sng" dirty="0" smtClean="0">
                <a:ea typeface="新細明體" charset="-120"/>
              </a:rPr>
              <a:t>in </a:t>
            </a:r>
            <a:r>
              <a:rPr lang="en-US" altLang="zh-TW" u="sng" dirty="0">
                <a:ea typeface="新細明體" charset="-120"/>
              </a:rPr>
              <a:t>own </a:t>
            </a:r>
            <a:r>
              <a:rPr lang="en-US" altLang="zh-TW" u="sng" dirty="0" smtClean="0">
                <a:ea typeface="新細明體" charset="-120"/>
              </a:rPr>
              <a:t>words</a:t>
            </a:r>
            <a:r>
              <a:rPr lang="zh-TW" altLang="en-US" u="sng" dirty="0" smtClean="0">
                <a:ea typeface="新細明體" charset="-120"/>
              </a:rPr>
              <a:t>）</a:t>
            </a:r>
            <a:endParaRPr lang="en-US" altLang="zh-TW" u="sng" dirty="0">
              <a:ea typeface="新細明體" charset="-120"/>
            </a:endParaRPr>
          </a:p>
        </p:txBody>
      </p:sp>
      <p:sp>
        <p:nvSpPr>
          <p:cNvPr id="26636" name="Text Box 19"/>
          <p:cNvSpPr txBox="1">
            <a:spLocks noChangeArrowheads="1"/>
          </p:cNvSpPr>
          <p:nvPr/>
        </p:nvSpPr>
        <p:spPr bwMode="auto">
          <a:xfrm>
            <a:off x="6057900" y="17303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>
                <a:ea typeface="新細明體" charset="-120"/>
              </a:rPr>
              <a:t>Facts/Characteristics</a:t>
            </a:r>
          </a:p>
        </p:txBody>
      </p:sp>
      <p:sp>
        <p:nvSpPr>
          <p:cNvPr id="26637" name="Text Box 20"/>
          <p:cNvSpPr txBox="1">
            <a:spLocks noChangeArrowheads="1"/>
          </p:cNvSpPr>
          <p:nvPr/>
        </p:nvSpPr>
        <p:spPr bwMode="auto">
          <a:xfrm>
            <a:off x="590550" y="3863975"/>
            <a:ext cx="173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>
                <a:ea typeface="新細明體" charset="-120"/>
              </a:rPr>
              <a:t>Examples</a:t>
            </a:r>
          </a:p>
        </p:txBody>
      </p:sp>
      <p:sp>
        <p:nvSpPr>
          <p:cNvPr id="26638" name="Text Box 23"/>
          <p:cNvSpPr txBox="1">
            <a:spLocks noChangeArrowheads="1"/>
          </p:cNvSpPr>
          <p:nvPr/>
        </p:nvSpPr>
        <p:spPr bwMode="auto">
          <a:xfrm>
            <a:off x="6765925" y="3825875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>
                <a:ea typeface="新細明體" charset="-120"/>
              </a:rPr>
              <a:t>Non-Examples</a:t>
            </a:r>
          </a:p>
        </p:txBody>
      </p:sp>
      <p:sp>
        <p:nvSpPr>
          <p:cNvPr id="26639" name="Text Box 24"/>
          <p:cNvSpPr txBox="1">
            <a:spLocks noChangeArrowheads="1"/>
          </p:cNvSpPr>
          <p:nvPr/>
        </p:nvSpPr>
        <p:spPr bwMode="auto">
          <a:xfrm>
            <a:off x="3517900" y="3556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1900" b="1">
                <a:ea typeface="新細明體" charset="-120"/>
              </a:rPr>
              <a:t>WORD or SYMBOL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>
                <a:ea typeface="新細明體" charset="-120"/>
              </a:rPr>
              <a:t>閱讀理解數學名詞（</a:t>
            </a:r>
            <a:r>
              <a:rPr lang="en-US" altLang="zh-TW" sz="3600" dirty="0" smtClean="0">
                <a:ea typeface="新細明體" charset="-120"/>
              </a:rPr>
              <a:t>1</a:t>
            </a:r>
            <a:r>
              <a:rPr lang="zh-TW" altLang="en-US" sz="3600" dirty="0" smtClean="0">
                <a:ea typeface="新細明體" charset="-120"/>
              </a:rPr>
              <a:t>）</a:t>
            </a:r>
            <a:r>
              <a:rPr lang="en-US" altLang="zh-TW" sz="3600" dirty="0" smtClean="0">
                <a:ea typeface="新細明體" charset="-120"/>
              </a:rPr>
              <a:t> </a:t>
            </a:r>
            <a:br>
              <a:rPr lang="en-US" altLang="zh-TW" sz="3600" dirty="0" smtClean="0">
                <a:ea typeface="新細明體" charset="-120"/>
              </a:rPr>
            </a:br>
            <a:r>
              <a:rPr lang="en-US" altLang="zh-TW" sz="2400" dirty="0" err="1" smtClean="0">
                <a:ea typeface="新細明體" charset="-120"/>
              </a:rPr>
              <a:t>Frayer</a:t>
            </a:r>
            <a:r>
              <a:rPr lang="en-US" altLang="zh-TW" sz="2400" dirty="0" smtClean="0">
                <a:ea typeface="新細明體" charset="-120"/>
              </a:rPr>
              <a:t> Model – </a:t>
            </a:r>
            <a:r>
              <a:rPr lang="zh-TW" altLang="en-US" sz="2400" dirty="0" smtClean="0">
                <a:ea typeface="新細明體" charset="-120"/>
              </a:rPr>
              <a:t>（</a:t>
            </a:r>
            <a:r>
              <a:rPr lang="en-US" altLang="zh-TW" sz="2400" dirty="0" smtClean="0">
                <a:ea typeface="新細明體" charset="-120"/>
              </a:rPr>
              <a:t>Barton &amp; </a:t>
            </a:r>
            <a:r>
              <a:rPr lang="en-US" altLang="zh-TW" sz="2400" dirty="0" err="1" smtClean="0">
                <a:ea typeface="新細明體" charset="-120"/>
              </a:rPr>
              <a:t>Heidema</a:t>
            </a:r>
            <a:r>
              <a:rPr lang="en-US" altLang="zh-TW" sz="2400" dirty="0" smtClean="0">
                <a:ea typeface="新細明體" charset="-120"/>
              </a:rPr>
              <a:t>, 2002</a:t>
            </a:r>
            <a:r>
              <a:rPr lang="zh-TW" altLang="en-US" sz="2400" dirty="0" smtClean="0">
                <a:ea typeface="新細明體" charset="-120"/>
              </a:rPr>
              <a:t>）</a:t>
            </a:r>
            <a:endParaRPr lang="en-US" altLang="zh-TW" sz="2400" dirty="0" smtClean="0">
              <a:ea typeface="新細明體" charset="-120"/>
            </a:endParaRPr>
          </a:p>
        </p:txBody>
      </p:sp>
      <p:sp>
        <p:nvSpPr>
          <p:cNvPr id="30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A8CA49-0797-44E8-8408-DAD7D8B8AFB7}" type="slidenum">
              <a:rPr lang="en-US" altLang="zh-TW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66738" y="1690688"/>
            <a:ext cx="8153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3505200" y="3311525"/>
            <a:ext cx="2362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27655" name="Line 6"/>
          <p:cNvSpPr>
            <a:spLocks noChangeShapeType="1"/>
          </p:cNvSpPr>
          <p:nvPr/>
        </p:nvSpPr>
        <p:spPr bwMode="auto">
          <a:xfrm>
            <a:off x="4624388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6" name="Line 7"/>
          <p:cNvSpPr>
            <a:spLocks noChangeShapeType="1"/>
          </p:cNvSpPr>
          <p:nvPr/>
        </p:nvSpPr>
        <p:spPr bwMode="auto">
          <a:xfrm>
            <a:off x="4624388" y="41783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7" name="Line 8"/>
          <p:cNvSpPr>
            <a:spLocks noChangeShapeType="1"/>
          </p:cNvSpPr>
          <p:nvPr/>
        </p:nvSpPr>
        <p:spPr bwMode="auto">
          <a:xfrm flipV="1">
            <a:off x="533400" y="3751263"/>
            <a:ext cx="2971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5883275" y="3751263"/>
            <a:ext cx="2803525" cy="1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533400" y="1698625"/>
            <a:ext cx="295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 dirty="0">
                <a:ea typeface="新細明體" charset="-120"/>
              </a:rPr>
              <a:t>Definition </a:t>
            </a:r>
            <a:r>
              <a:rPr lang="zh-TW" altLang="en-US" u="sng" dirty="0" smtClean="0">
                <a:ea typeface="新細明體" charset="-120"/>
              </a:rPr>
              <a:t>（</a:t>
            </a:r>
            <a:r>
              <a:rPr lang="en-US" altLang="zh-TW" u="sng" dirty="0" smtClean="0">
                <a:ea typeface="新細明體" charset="-120"/>
              </a:rPr>
              <a:t>in </a:t>
            </a:r>
            <a:r>
              <a:rPr lang="en-US" altLang="zh-TW" u="sng" dirty="0">
                <a:ea typeface="新細明體" charset="-120"/>
              </a:rPr>
              <a:t>own </a:t>
            </a:r>
            <a:r>
              <a:rPr lang="en-US" altLang="zh-TW" u="sng" dirty="0" smtClean="0">
                <a:ea typeface="新細明體" charset="-120"/>
              </a:rPr>
              <a:t>words</a:t>
            </a:r>
            <a:r>
              <a:rPr lang="zh-TW" altLang="en-US" u="sng" dirty="0" smtClean="0">
                <a:ea typeface="新細明體" charset="-120"/>
              </a:rPr>
              <a:t>）</a:t>
            </a:r>
            <a:endParaRPr lang="en-US" altLang="zh-TW" u="sng" dirty="0">
              <a:ea typeface="新細明體" charset="-120"/>
            </a:endParaRP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6057900" y="1730375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>
                <a:ea typeface="新細明體" charset="-120"/>
              </a:rPr>
              <a:t>Facts/Characteristics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701675" y="3863975"/>
            <a:ext cx="1738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>
                <a:ea typeface="新細明體" charset="-120"/>
              </a:rPr>
              <a:t>Examples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6765925" y="3825875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>
                <a:ea typeface="新細明體" charset="-120"/>
              </a:rPr>
              <a:t>Non-Examples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3892550" y="3487738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 b="1">
                <a:ea typeface="新細明體" charset="-120"/>
              </a:rPr>
              <a:t>RADICAL</a:t>
            </a:r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530225" y="2011363"/>
            <a:ext cx="4083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An expression in this form is called a radical, </a:t>
            </a:r>
            <a:r>
              <a:rPr lang="en-US" altLang="zh-TW" sz="2000" b="1" i="1" u="sng" dirty="0">
                <a:latin typeface="Bradley Hand ITC" pitchFamily="66" charset="0"/>
                <a:ea typeface="新細明體" charset="-120"/>
              </a:rPr>
              <a:t>b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 is called the radicand and the </a:t>
            </a:r>
            <a:r>
              <a:rPr lang="en-US" altLang="zh-TW" sz="2000" b="1" i="1" u="sng" dirty="0">
                <a:latin typeface="Bradley Hand ITC" pitchFamily="66" charset="0"/>
                <a:ea typeface="新細明體" charset="-120"/>
              </a:rPr>
              <a:t>n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 is called the index of the radical.</a:t>
            </a:r>
          </a:p>
        </p:txBody>
      </p:sp>
      <p:pic>
        <p:nvPicPr>
          <p:cNvPr id="2766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5288" y="2906713"/>
            <a:ext cx="5048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575" y="4268788"/>
            <a:ext cx="26606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238" y="4746625"/>
            <a:ext cx="2482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8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8850" y="2109788"/>
            <a:ext cx="43497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9" name="Text Box 20"/>
          <p:cNvSpPr txBox="1">
            <a:spLocks noChangeArrowheads="1"/>
          </p:cNvSpPr>
          <p:nvPr/>
        </p:nvSpPr>
        <p:spPr bwMode="auto">
          <a:xfrm>
            <a:off x="5202238" y="2208213"/>
            <a:ext cx="341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Bradley Hand ITC" pitchFamily="66" charset="0"/>
                <a:ea typeface="新細明體" charset="-120"/>
              </a:rPr>
              <a:t>is the positive square root of </a:t>
            </a:r>
            <a:r>
              <a:rPr lang="en-US" altLang="zh-TW" sz="2000" b="1" i="1" u="sng">
                <a:latin typeface="Bradley Hand ITC" pitchFamily="66" charset="0"/>
                <a:ea typeface="新細明體" charset="-120"/>
              </a:rPr>
              <a:t>a</a:t>
            </a:r>
          </a:p>
        </p:txBody>
      </p:sp>
      <p:pic>
        <p:nvPicPr>
          <p:cNvPr id="27670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9950" y="2613025"/>
            <a:ext cx="5873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1" name="Text Box 22"/>
          <p:cNvSpPr txBox="1">
            <a:spLocks noChangeArrowheads="1"/>
          </p:cNvSpPr>
          <p:nvPr/>
        </p:nvSpPr>
        <p:spPr bwMode="auto">
          <a:xfrm>
            <a:off x="5260975" y="2676525"/>
            <a:ext cx="3419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Bradley Hand ITC" pitchFamily="66" charset="0"/>
                <a:ea typeface="新細明體" charset="-120"/>
              </a:rPr>
              <a:t>is the negative square root of </a:t>
            </a:r>
            <a:r>
              <a:rPr lang="en-US" altLang="zh-TW" sz="2000" b="1" i="1" u="sng">
                <a:latin typeface="Bradley Hand ITC" pitchFamily="66" charset="0"/>
                <a:ea typeface="新細明體" charset="-120"/>
              </a:rPr>
              <a:t>a</a:t>
            </a:r>
          </a:p>
        </p:txBody>
      </p:sp>
      <p:pic>
        <p:nvPicPr>
          <p:cNvPr id="27672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6113" y="5300663"/>
            <a:ext cx="8794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9113" y="5295900"/>
            <a:ext cx="238125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4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75" y="4198938"/>
            <a:ext cx="1928813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5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59613" y="4953000"/>
            <a:ext cx="11303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6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22800" y="4903788"/>
            <a:ext cx="26035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閱讀理解數學名詞（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Frayer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Model – </a:t>
            </a:r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Barton &amp; </a:t>
            </a:r>
            <a:r>
              <a:rPr lang="en-US" altLang="zh-TW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Heidema</a:t>
            </a:r>
            <a:r>
              <a:rPr lang="en-US" altLang="zh-TW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</a:t>
            </a:r>
            <a:r>
              <a:rPr lang="zh-TW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317750" y="3709988"/>
          <a:ext cx="317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Equation" r:id="rId4" imgW="317160" imgH="304560" progId="Equation.DSMT4">
                  <p:embed/>
                </p:oleObj>
              </mc:Choice>
              <mc:Fallback>
                <p:oleObj name="Equation" r:id="rId4" imgW="317160" imgH="304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3709988"/>
                        <a:ext cx="317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59400" y="2522538"/>
          <a:ext cx="2616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Equation" r:id="rId6" imgW="2616120" imgH="342720" progId="Equation.DSMT4">
                  <p:embed/>
                </p:oleObj>
              </mc:Choice>
              <mc:Fallback>
                <p:oleObj name="Equation" r:id="rId6" imgW="2616120" imgH="342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522538"/>
                        <a:ext cx="2616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533400" y="1690688"/>
            <a:ext cx="81534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031" name="Oval 5"/>
          <p:cNvSpPr>
            <a:spLocks noChangeArrowheads="1"/>
          </p:cNvSpPr>
          <p:nvPr/>
        </p:nvSpPr>
        <p:spPr bwMode="auto">
          <a:xfrm>
            <a:off x="3505200" y="3311525"/>
            <a:ext cx="2362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zh-TW" altLang="zh-TW">
              <a:ea typeface="新細明體" charset="-120"/>
            </a:endParaRPr>
          </a:p>
        </p:txBody>
      </p:sp>
      <p:sp>
        <p:nvSpPr>
          <p:cNvPr id="1032" name="Line 6"/>
          <p:cNvSpPr>
            <a:spLocks noChangeShapeType="1"/>
          </p:cNvSpPr>
          <p:nvPr/>
        </p:nvSpPr>
        <p:spPr bwMode="auto">
          <a:xfrm>
            <a:off x="4624388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3" name="Line 7"/>
          <p:cNvSpPr>
            <a:spLocks noChangeShapeType="1"/>
          </p:cNvSpPr>
          <p:nvPr/>
        </p:nvSpPr>
        <p:spPr bwMode="auto">
          <a:xfrm>
            <a:off x="4624388" y="41783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 flipV="1">
            <a:off x="533400" y="3751263"/>
            <a:ext cx="29718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5" name="Line 9"/>
          <p:cNvSpPr>
            <a:spLocks noChangeShapeType="1"/>
          </p:cNvSpPr>
          <p:nvPr/>
        </p:nvSpPr>
        <p:spPr bwMode="auto">
          <a:xfrm>
            <a:off x="5881688" y="3752850"/>
            <a:ext cx="2805112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36" name="Text Box 10"/>
          <p:cNvSpPr txBox="1">
            <a:spLocks noChangeArrowheads="1"/>
          </p:cNvSpPr>
          <p:nvPr/>
        </p:nvSpPr>
        <p:spPr bwMode="auto">
          <a:xfrm>
            <a:off x="511175" y="1698625"/>
            <a:ext cx="390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 dirty="0">
                <a:ea typeface="新細明體" charset="-120"/>
              </a:rPr>
              <a:t>Definition </a:t>
            </a:r>
            <a:r>
              <a:rPr lang="zh-TW" altLang="en-US" u="sng" dirty="0" smtClean="0">
                <a:ea typeface="新細明體" charset="-120"/>
              </a:rPr>
              <a:t>（</a:t>
            </a:r>
            <a:r>
              <a:rPr lang="en-US" altLang="zh-TW" u="sng" dirty="0" smtClean="0">
                <a:ea typeface="新細明體" charset="-120"/>
              </a:rPr>
              <a:t>in </a:t>
            </a:r>
            <a:r>
              <a:rPr lang="en-US" altLang="zh-TW" u="sng" dirty="0">
                <a:ea typeface="新細明體" charset="-120"/>
              </a:rPr>
              <a:t>your own </a:t>
            </a:r>
            <a:r>
              <a:rPr lang="en-US" altLang="zh-TW" u="sng" dirty="0" smtClean="0">
                <a:ea typeface="新細明體" charset="-120"/>
              </a:rPr>
              <a:t>words</a:t>
            </a:r>
            <a:r>
              <a:rPr lang="zh-TW" altLang="en-US" u="sng" dirty="0" smtClean="0">
                <a:ea typeface="新細明體" charset="-120"/>
              </a:rPr>
              <a:t>）</a:t>
            </a:r>
            <a:endParaRPr lang="en-US" altLang="zh-TW" u="sng" dirty="0">
              <a:ea typeface="新細明體" charset="-120"/>
            </a:endParaRPr>
          </a:p>
        </p:txBody>
      </p:sp>
      <p:sp>
        <p:nvSpPr>
          <p:cNvPr id="1037" name="Text Box 11"/>
          <p:cNvSpPr txBox="1">
            <a:spLocks noChangeArrowheads="1"/>
          </p:cNvSpPr>
          <p:nvPr/>
        </p:nvSpPr>
        <p:spPr bwMode="auto">
          <a:xfrm>
            <a:off x="6180138" y="16637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>
                <a:ea typeface="新細明體" charset="-120"/>
              </a:rPr>
              <a:t>Facts/Characteristics</a:t>
            </a:r>
          </a:p>
        </p:txBody>
      </p:sp>
      <p:sp>
        <p:nvSpPr>
          <p:cNvPr id="1038" name="Text Box 12"/>
          <p:cNvSpPr txBox="1">
            <a:spLocks noChangeArrowheads="1"/>
          </p:cNvSpPr>
          <p:nvPr/>
        </p:nvSpPr>
        <p:spPr bwMode="auto">
          <a:xfrm>
            <a:off x="512763" y="3763963"/>
            <a:ext cx="173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>
                <a:ea typeface="新細明體" charset="-120"/>
              </a:rPr>
              <a:t>Examples</a:t>
            </a:r>
          </a:p>
        </p:txBody>
      </p:sp>
      <p:sp>
        <p:nvSpPr>
          <p:cNvPr id="1039" name="Text Box 13"/>
          <p:cNvSpPr txBox="1">
            <a:spLocks noChangeArrowheads="1"/>
          </p:cNvSpPr>
          <p:nvPr/>
        </p:nvSpPr>
        <p:spPr bwMode="auto">
          <a:xfrm>
            <a:off x="6888163" y="3748088"/>
            <a:ext cx="214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b="1" u="sng">
                <a:ea typeface="新細明體" charset="-120"/>
              </a:rPr>
              <a:t>Non-Examples</a:t>
            </a:r>
          </a:p>
        </p:txBody>
      </p:sp>
      <p:sp>
        <p:nvSpPr>
          <p:cNvPr id="1040" name="Text Box 14"/>
          <p:cNvSpPr txBox="1">
            <a:spLocks noChangeArrowheads="1"/>
          </p:cNvSpPr>
          <p:nvPr/>
        </p:nvSpPr>
        <p:spPr bwMode="auto">
          <a:xfrm>
            <a:off x="3517900" y="35560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zh-TW" sz="1900" b="1">
              <a:ea typeface="新細明體" charset="-12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482600" y="2044700"/>
            <a:ext cx="42148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These are </a:t>
            </a:r>
            <a:r>
              <a:rPr lang="en-US" altLang="zh-TW" sz="2000" b="1" u="sng" dirty="0">
                <a:latin typeface="Bradley Hand ITC" pitchFamily="66" charset="0"/>
                <a:ea typeface="新細明體" charset="-120"/>
              </a:rPr>
              <a:t>radical signs 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. When no superscript number is in front 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（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called 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the </a:t>
            </a:r>
            <a:r>
              <a:rPr lang="en-US" altLang="zh-TW" sz="2000" b="1" u="sng" dirty="0" smtClean="0">
                <a:latin typeface="Bradley Hand ITC" pitchFamily="66" charset="0"/>
                <a:ea typeface="新細明體" charset="-120"/>
              </a:rPr>
              <a:t>index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）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 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it means it is square root.  With a “3” index it becomes a cube root and so on.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278438" y="1957388"/>
            <a:ext cx="38655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Bradley Hand ITC" pitchFamily="66" charset="0"/>
                <a:ea typeface="新細明體" charset="-120"/>
              </a:rPr>
              <a:t>*there is never an index=</a:t>
            </a:r>
            <a:r>
              <a:rPr lang="en-US" altLang="zh-TW" sz="2400" b="1">
                <a:latin typeface="Bradley Hand ITC" pitchFamily="66" charset="0"/>
                <a:ea typeface="新細明體" charset="-120"/>
              </a:rPr>
              <a:t>1                 </a:t>
            </a:r>
            <a:r>
              <a:rPr lang="en-US" altLang="zh-TW" sz="2000" b="1">
                <a:latin typeface="Bradley Hand ITC" pitchFamily="66" charset="0"/>
                <a:ea typeface="新細明體" charset="-120"/>
              </a:rPr>
              <a:t>*odd roots are always the same sign as the number under the radical. 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000">
              <a:latin typeface="Bradley Hand ITC" pitchFamily="66" charset="0"/>
              <a:ea typeface="新細明體" charset="-120"/>
            </a:endParaRPr>
          </a:p>
        </p:txBody>
      </p:sp>
      <p:sp>
        <p:nvSpPr>
          <p:cNvPr id="1043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>
              <a:ea typeface="新細明體" charset="-120"/>
            </a:endParaRPr>
          </a:p>
        </p:txBody>
      </p:sp>
      <p:pic>
        <p:nvPicPr>
          <p:cNvPr id="1044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8250" y="3429000"/>
            <a:ext cx="6699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Text Box 31"/>
          <p:cNvSpPr txBox="1">
            <a:spLocks noChangeArrowheads="1"/>
          </p:cNvSpPr>
          <p:nvPr/>
        </p:nvSpPr>
        <p:spPr bwMode="auto">
          <a:xfrm>
            <a:off x="6224588" y="4814888"/>
            <a:ext cx="2589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Bradley Hand ITC" pitchFamily="66" charset="0"/>
                <a:ea typeface="新細明體" charset="-120"/>
              </a:rPr>
              <a:t>Not a radical – this is a division sign</a:t>
            </a:r>
          </a:p>
        </p:txBody>
      </p:sp>
      <p:pic>
        <p:nvPicPr>
          <p:cNvPr id="1046" name="Picture 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613" y="5478463"/>
            <a:ext cx="1203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Picture 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9425" y="4173538"/>
            <a:ext cx="113188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6000" y="3416300"/>
            <a:ext cx="6683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" name="Text Box 41"/>
          <p:cNvSpPr txBox="1">
            <a:spLocks noChangeArrowheads="1"/>
          </p:cNvSpPr>
          <p:nvPr/>
        </p:nvSpPr>
        <p:spPr bwMode="auto">
          <a:xfrm>
            <a:off x="4391025" y="3573463"/>
            <a:ext cx="452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or</a:t>
            </a:r>
          </a:p>
        </p:txBody>
      </p:sp>
      <p:pic>
        <p:nvPicPr>
          <p:cNvPr id="1050" name="Picture 4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9188" y="3074988"/>
            <a:ext cx="10318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4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4154488"/>
            <a:ext cx="39608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4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1025" y="4713288"/>
            <a:ext cx="976313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3" name="Picture 4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0388" y="5443538"/>
            <a:ext cx="119221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4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30375" y="4851400"/>
            <a:ext cx="28765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5" name="Picture 4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53175" y="2997200"/>
            <a:ext cx="917575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向右箭號 34">
            <a:hlinkClick r:id="rId18" action="ppaction://hlinksldjump"/>
          </p:cNvPr>
          <p:cNvSpPr/>
          <p:nvPr/>
        </p:nvSpPr>
        <p:spPr bwMode="auto">
          <a:xfrm>
            <a:off x="179512" y="476673"/>
            <a:ext cx="1440160" cy="79208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dirty="0" smtClean="0">
                <a:ea typeface="新細明體" pitchFamily="18" charset="-120"/>
              </a:rPr>
              <a:t>設計範例</a:t>
            </a:r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>
                <a:ea typeface="新細明體" charset="-120"/>
              </a:rPr>
              <a:t>閱讀理解數學名詞（</a:t>
            </a:r>
            <a:r>
              <a:rPr lang="en-US" altLang="zh-TW" sz="3600" dirty="0" smtClean="0">
                <a:ea typeface="新細明體" charset="-120"/>
              </a:rPr>
              <a:t>2</a:t>
            </a:r>
            <a:r>
              <a:rPr lang="zh-TW" altLang="en-US" sz="3600" dirty="0" smtClean="0">
                <a:ea typeface="新細明體" charset="-120"/>
              </a:rPr>
              <a:t>）</a:t>
            </a:r>
            <a:r>
              <a:rPr lang="en-US" altLang="zh-TW" sz="3600" dirty="0" smtClean="0">
                <a:ea typeface="新細明體" charset="-120"/>
              </a:rPr>
              <a:t> </a:t>
            </a:r>
            <a:br>
              <a:rPr lang="en-US" altLang="zh-TW" sz="36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Verbal and Visual Word Association – </a:t>
            </a:r>
            <a:r>
              <a:rPr lang="zh-TW" altLang="en-US" sz="1800" dirty="0" smtClean="0">
                <a:ea typeface="新細明體" charset="-120"/>
              </a:rPr>
              <a:t>（</a:t>
            </a:r>
            <a:r>
              <a:rPr lang="en-US" altLang="zh-TW" sz="1800" dirty="0" smtClean="0">
                <a:ea typeface="新細明體" charset="-120"/>
              </a:rPr>
              <a:t>Barton &amp; </a:t>
            </a:r>
            <a:r>
              <a:rPr lang="en-US" altLang="zh-TW" sz="1800" dirty="0" err="1" smtClean="0">
                <a:ea typeface="新細明體" charset="-120"/>
              </a:rPr>
              <a:t>Heidema</a:t>
            </a:r>
            <a:r>
              <a:rPr lang="en-US" altLang="zh-TW" sz="1800" dirty="0" smtClean="0">
                <a:ea typeface="新細明體" charset="-120"/>
              </a:rPr>
              <a:t>, 2002</a:t>
            </a:r>
            <a:r>
              <a:rPr lang="zh-TW" altLang="en-US" sz="1800" dirty="0" smtClean="0">
                <a:ea typeface="新細明體" charset="-120"/>
              </a:rPr>
              <a:t>）</a:t>
            </a:r>
            <a:endParaRPr lang="en-US" altLang="zh-TW" sz="1800" dirty="0" smtClean="0">
              <a:ea typeface="新細明體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65931" y="1204119"/>
            <a:ext cx="8212138" cy="4449763"/>
            <a:chOff x="495300" y="1660525"/>
            <a:chExt cx="8212138" cy="4449763"/>
          </a:xfrm>
        </p:grpSpPr>
        <p:sp>
          <p:nvSpPr>
            <p:cNvPr id="28677" name="Rectangle 4"/>
            <p:cNvSpPr>
              <a:spLocks noChangeArrowheads="1"/>
            </p:cNvSpPr>
            <p:nvPr/>
          </p:nvSpPr>
          <p:spPr bwMode="auto">
            <a:xfrm>
              <a:off x="495300" y="1690688"/>
              <a:ext cx="8153400" cy="4419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8678" name="Line 7"/>
            <p:cNvSpPr>
              <a:spLocks noChangeShapeType="1"/>
            </p:cNvSpPr>
            <p:nvPr/>
          </p:nvSpPr>
          <p:spPr bwMode="auto">
            <a:xfrm flipH="1">
              <a:off x="4624388" y="1660525"/>
              <a:ext cx="1587" cy="4422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679" name="Line 8"/>
            <p:cNvSpPr>
              <a:spLocks noChangeShapeType="1"/>
            </p:cNvSpPr>
            <p:nvPr/>
          </p:nvSpPr>
          <p:spPr bwMode="auto">
            <a:xfrm flipV="1">
              <a:off x="533400" y="3740150"/>
              <a:ext cx="8174038" cy="23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680" name="Text Box 10"/>
            <p:cNvSpPr txBox="1">
              <a:spLocks noChangeArrowheads="1"/>
            </p:cNvSpPr>
            <p:nvPr/>
          </p:nvSpPr>
          <p:spPr bwMode="auto">
            <a:xfrm>
              <a:off x="995363" y="2506663"/>
              <a:ext cx="31019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z="2400" b="1" dirty="0">
                  <a:ea typeface="新細明體" charset="-120"/>
                </a:rPr>
                <a:t>Vocabulary </a:t>
              </a:r>
              <a:r>
                <a:rPr lang="en-US" altLang="zh-TW" sz="2400" b="1" dirty="0" smtClean="0">
                  <a:ea typeface="新細明體" charset="-120"/>
                </a:rPr>
                <a:t>Term</a:t>
              </a:r>
              <a:r>
                <a:rPr lang="zh-TW" altLang="en-US" sz="2400" b="1" dirty="0" smtClean="0">
                  <a:ea typeface="新細明體" charset="-120"/>
                </a:rPr>
                <a:t>（</a:t>
              </a:r>
              <a:r>
                <a:rPr lang="en-US" altLang="zh-TW" sz="2400" b="1" dirty="0" smtClean="0">
                  <a:ea typeface="新細明體" charset="-120"/>
                </a:rPr>
                <a:t>s</a:t>
              </a:r>
              <a:r>
                <a:rPr lang="zh-TW" altLang="en-US" sz="2400" b="1" dirty="0" smtClean="0">
                  <a:ea typeface="新細明體" charset="-120"/>
                </a:rPr>
                <a:t>）</a:t>
              </a:r>
              <a:endParaRPr lang="en-US" altLang="zh-TW" sz="2400" dirty="0">
                <a:ea typeface="新細明體" charset="-120"/>
              </a:endParaRPr>
            </a:p>
          </p:txBody>
        </p:sp>
        <p:sp>
          <p:nvSpPr>
            <p:cNvPr id="28681" name="Text Box 11"/>
            <p:cNvSpPr txBox="1">
              <a:spLocks noChangeArrowheads="1"/>
            </p:cNvSpPr>
            <p:nvPr/>
          </p:nvSpPr>
          <p:spPr bwMode="auto">
            <a:xfrm>
              <a:off x="5024438" y="2538413"/>
              <a:ext cx="35798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z="2400" b="1">
                  <a:ea typeface="新細明體" charset="-120"/>
                </a:rPr>
                <a:t>Visual Representation</a:t>
              </a:r>
            </a:p>
          </p:txBody>
        </p:sp>
        <p:sp>
          <p:nvSpPr>
            <p:cNvPr id="28682" name="Text Box 12"/>
            <p:cNvSpPr txBox="1">
              <a:spLocks noChangeArrowheads="1"/>
            </p:cNvSpPr>
            <p:nvPr/>
          </p:nvSpPr>
          <p:spPr bwMode="auto">
            <a:xfrm>
              <a:off x="1538288" y="4541838"/>
              <a:ext cx="204628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z="2400" b="1" dirty="0" smtClean="0">
                  <a:ea typeface="新細明體" charset="-120"/>
                </a:rPr>
                <a:t>Definition</a:t>
              </a:r>
              <a:r>
                <a:rPr lang="zh-TW" altLang="en-US" sz="2400" b="1" dirty="0" smtClean="0">
                  <a:ea typeface="新細明體" charset="-120"/>
                </a:rPr>
                <a:t>（</a:t>
              </a:r>
              <a:r>
                <a:rPr lang="en-US" altLang="zh-TW" sz="2400" b="1" dirty="0" smtClean="0">
                  <a:ea typeface="新細明體" charset="-120"/>
                </a:rPr>
                <a:t>s</a:t>
              </a:r>
              <a:r>
                <a:rPr lang="zh-TW" altLang="en-US" sz="2400" b="1" dirty="0" smtClean="0">
                  <a:ea typeface="新細明體" charset="-120"/>
                </a:rPr>
                <a:t>）</a:t>
              </a:r>
              <a:endParaRPr lang="en-US" altLang="zh-TW" sz="2400" b="1" dirty="0">
                <a:ea typeface="新細明體" charset="-120"/>
              </a:endParaRPr>
            </a:p>
          </p:txBody>
        </p:sp>
        <p:sp>
          <p:nvSpPr>
            <p:cNvPr id="28683" name="Text Box 13"/>
            <p:cNvSpPr txBox="1">
              <a:spLocks noChangeArrowheads="1"/>
            </p:cNvSpPr>
            <p:nvPr/>
          </p:nvSpPr>
          <p:spPr bwMode="auto">
            <a:xfrm>
              <a:off x="4976813" y="4357688"/>
              <a:ext cx="35496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z="2400" b="1">
                  <a:ea typeface="新細明體" charset="-120"/>
                </a:rPr>
                <a:t>Personal Association or a characteristic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533400" y="1690688"/>
            <a:ext cx="8153400" cy="4834656"/>
            <a:chOff x="533400" y="1690688"/>
            <a:chExt cx="8153400" cy="4834656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533400" y="1690688"/>
              <a:ext cx="8153400" cy="48346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706" name="Line 11"/>
            <p:cNvSpPr>
              <a:spLocks noChangeShapeType="1"/>
            </p:cNvSpPr>
            <p:nvPr/>
          </p:nvSpPr>
          <p:spPr bwMode="auto">
            <a:xfrm>
              <a:off x="5106988" y="2732088"/>
              <a:ext cx="28844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7" name="Line 12"/>
            <p:cNvSpPr>
              <a:spLocks noChangeShapeType="1"/>
            </p:cNvSpPr>
            <p:nvPr/>
          </p:nvSpPr>
          <p:spPr bwMode="auto">
            <a:xfrm flipH="1">
              <a:off x="6435725" y="1757363"/>
              <a:ext cx="12700" cy="16160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8" name="Arc 13"/>
            <p:cNvSpPr>
              <a:spLocks/>
            </p:cNvSpPr>
            <p:nvPr/>
          </p:nvSpPr>
          <p:spPr bwMode="auto">
            <a:xfrm rot="5089019">
              <a:off x="5705475" y="2058988"/>
              <a:ext cx="1633537" cy="1512888"/>
            </a:xfrm>
            <a:custGeom>
              <a:avLst/>
              <a:gdLst>
                <a:gd name="T0" fmla="*/ 2147483647 w 21600"/>
                <a:gd name="T1" fmla="*/ 2147483647 h 42038"/>
                <a:gd name="T2" fmla="*/ 2147483647 w 21600"/>
                <a:gd name="T3" fmla="*/ 0 h 42038"/>
                <a:gd name="T4" fmla="*/ 2147483647 w 21600"/>
                <a:gd name="T5" fmla="*/ 2147483647 h 42038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038"/>
                <a:gd name="T11" fmla="*/ 21600 w 21600"/>
                <a:gd name="T12" fmla="*/ 42038 h 420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038" fill="none" extrusionOk="0">
                  <a:moveTo>
                    <a:pt x="15949" y="42037"/>
                  </a:moveTo>
                  <a:cubicBezTo>
                    <a:pt x="6535" y="39486"/>
                    <a:pt x="0" y="30943"/>
                    <a:pt x="0" y="21190"/>
                  </a:cubicBezTo>
                  <a:cubicBezTo>
                    <a:pt x="-1" y="10876"/>
                    <a:pt x="7291" y="2001"/>
                    <a:pt x="17409" y="0"/>
                  </a:cubicBezTo>
                </a:path>
                <a:path w="21600" h="42038" stroke="0" extrusionOk="0">
                  <a:moveTo>
                    <a:pt x="15949" y="42037"/>
                  </a:moveTo>
                  <a:cubicBezTo>
                    <a:pt x="6535" y="39486"/>
                    <a:pt x="0" y="30943"/>
                    <a:pt x="0" y="21190"/>
                  </a:cubicBezTo>
                  <a:cubicBezTo>
                    <a:pt x="-1" y="10876"/>
                    <a:pt x="7291" y="2001"/>
                    <a:pt x="17409" y="0"/>
                  </a:cubicBezTo>
                  <a:lnTo>
                    <a:pt x="21600" y="2119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709" name="Line 16"/>
            <p:cNvSpPr>
              <a:spLocks noChangeShapeType="1"/>
            </p:cNvSpPr>
            <p:nvPr/>
          </p:nvSpPr>
          <p:spPr bwMode="auto">
            <a:xfrm>
              <a:off x="5594350" y="2400300"/>
              <a:ext cx="271463" cy="3190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1" name="Text Box 18"/>
            <p:cNvSpPr txBox="1">
              <a:spLocks noChangeArrowheads="1"/>
            </p:cNvSpPr>
            <p:nvPr/>
          </p:nvSpPr>
          <p:spPr bwMode="auto">
            <a:xfrm>
              <a:off x="5053013" y="2112963"/>
              <a:ext cx="7969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dirty="0">
                  <a:ea typeface="新細明體" charset="-120"/>
                </a:rPr>
                <a:t>x= -2</a:t>
              </a:r>
            </a:p>
          </p:txBody>
        </p:sp>
        <p:sp>
          <p:nvSpPr>
            <p:cNvPr id="29712" name="Line 19"/>
            <p:cNvSpPr>
              <a:spLocks noChangeShapeType="1"/>
            </p:cNvSpPr>
            <p:nvPr/>
          </p:nvSpPr>
          <p:spPr bwMode="auto">
            <a:xfrm flipH="1">
              <a:off x="7196138" y="2446338"/>
              <a:ext cx="273050" cy="2619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4" name="Text Box 21"/>
            <p:cNvSpPr txBox="1">
              <a:spLocks noChangeArrowheads="1"/>
            </p:cNvSpPr>
            <p:nvPr/>
          </p:nvSpPr>
          <p:spPr bwMode="auto">
            <a:xfrm rot="-2963122">
              <a:off x="7632700" y="2508250"/>
              <a:ext cx="9509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x-axis</a:t>
              </a:r>
            </a:p>
          </p:txBody>
        </p:sp>
        <p:sp>
          <p:nvSpPr>
            <p:cNvPr id="29715" name="Text Box 22"/>
            <p:cNvSpPr txBox="1">
              <a:spLocks noChangeArrowheads="1"/>
            </p:cNvSpPr>
            <p:nvPr/>
          </p:nvSpPr>
          <p:spPr bwMode="auto">
            <a:xfrm rot="-2483037">
              <a:off x="6103938" y="3105150"/>
              <a:ext cx="10461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ea typeface="新細明體" charset="-120"/>
                </a:rPr>
                <a:t>y-axis</a:t>
              </a:r>
            </a:p>
          </p:txBody>
        </p:sp>
        <p:sp>
          <p:nvSpPr>
            <p:cNvPr id="29716" name="Text Box 23"/>
            <p:cNvSpPr txBox="1">
              <a:spLocks noChangeArrowheads="1"/>
            </p:cNvSpPr>
            <p:nvPr/>
          </p:nvSpPr>
          <p:spPr bwMode="auto">
            <a:xfrm>
              <a:off x="5403850" y="3162300"/>
              <a:ext cx="5937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dirty="0" smtClean="0">
                  <a:ea typeface="新細明體" charset="-120"/>
                </a:rPr>
                <a:t>f</a:t>
              </a:r>
              <a:r>
                <a:rPr lang="zh-TW" altLang="en-US" dirty="0" smtClean="0">
                  <a:ea typeface="新細明體" charset="-120"/>
                </a:rPr>
                <a:t>（</a:t>
              </a:r>
              <a:r>
                <a:rPr lang="en-US" altLang="zh-TW" dirty="0" smtClean="0">
                  <a:ea typeface="新細明體" charset="-120"/>
                </a:rPr>
                <a:t>x</a:t>
              </a:r>
              <a:r>
                <a:rPr lang="zh-TW" altLang="en-US" dirty="0" smtClean="0">
                  <a:ea typeface="新細明體" charset="-120"/>
                </a:rPr>
                <a:t>）</a:t>
              </a:r>
              <a:endParaRPr lang="en-US" altLang="zh-TW" dirty="0">
                <a:ea typeface="新細明體" charset="-120"/>
              </a:endParaRPr>
            </a:p>
          </p:txBody>
        </p:sp>
      </p:grp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>
                <a:ea typeface="新細明體" charset="-120"/>
              </a:rPr>
              <a:t>閱讀理解數學名詞（</a:t>
            </a:r>
            <a:r>
              <a:rPr lang="en-US" altLang="zh-TW" sz="3600" dirty="0" smtClean="0">
                <a:ea typeface="新細明體" charset="-120"/>
              </a:rPr>
              <a:t>2</a:t>
            </a:r>
            <a:r>
              <a:rPr lang="zh-TW" altLang="en-US" sz="3600" dirty="0" smtClean="0">
                <a:ea typeface="新細明體" charset="-120"/>
              </a:rPr>
              <a:t>）</a:t>
            </a:r>
            <a:r>
              <a:rPr lang="en-US" altLang="zh-TW" sz="3600" dirty="0" smtClean="0">
                <a:ea typeface="新細明體" charset="-120"/>
              </a:rPr>
              <a:t> </a:t>
            </a:r>
            <a:br>
              <a:rPr lang="en-US" altLang="zh-TW" sz="36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Verbal and Visual Word Association – </a:t>
            </a:r>
            <a:r>
              <a:rPr lang="zh-TW" altLang="en-US" sz="1800" dirty="0" smtClean="0">
                <a:ea typeface="新細明體" charset="-120"/>
              </a:rPr>
              <a:t>（</a:t>
            </a:r>
            <a:r>
              <a:rPr lang="en-US" altLang="zh-TW" sz="1800" dirty="0" smtClean="0">
                <a:ea typeface="新細明體" charset="-120"/>
              </a:rPr>
              <a:t>Barton &amp; </a:t>
            </a:r>
            <a:r>
              <a:rPr lang="en-US" altLang="zh-TW" sz="1800" dirty="0" err="1" smtClean="0">
                <a:ea typeface="新細明體" charset="-120"/>
              </a:rPr>
              <a:t>Heidema</a:t>
            </a:r>
            <a:r>
              <a:rPr lang="en-US" altLang="zh-TW" sz="1800" dirty="0" smtClean="0">
                <a:ea typeface="新細明體" charset="-120"/>
              </a:rPr>
              <a:t>, 2002</a:t>
            </a:r>
            <a:r>
              <a:rPr lang="zh-TW" altLang="en-US" sz="1800" dirty="0" smtClean="0">
                <a:ea typeface="新細明體" charset="-120"/>
              </a:rPr>
              <a:t>）</a:t>
            </a:r>
            <a:endParaRPr lang="en-US" altLang="zh-TW" sz="1800" dirty="0" smtClean="0">
              <a:ea typeface="新細明體" charset="-120"/>
            </a:endParaRPr>
          </a:p>
        </p:txBody>
      </p:sp>
      <p:sp>
        <p:nvSpPr>
          <p:cNvPr id="29704" name="Text Box 7"/>
          <p:cNvSpPr txBox="1">
            <a:spLocks noChangeArrowheads="1"/>
          </p:cNvSpPr>
          <p:nvPr/>
        </p:nvSpPr>
        <p:spPr bwMode="auto">
          <a:xfrm>
            <a:off x="960438" y="1774825"/>
            <a:ext cx="33988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400" b="1" dirty="0">
                <a:ea typeface="新細明體" charset="-120"/>
              </a:rPr>
              <a:t>Root, Zero, Factor, Solution, x-intercept</a:t>
            </a:r>
            <a:endParaRPr lang="en-US" altLang="zh-TW" sz="2400" dirty="0">
              <a:ea typeface="新細明體" charset="-12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14350" y="2722563"/>
            <a:ext cx="42433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Each word can represent the answer to the function </a:t>
            </a:r>
            <a:r>
              <a:rPr lang="en-US" altLang="zh-TW" sz="2000" b="1" i="1" dirty="0" smtClean="0">
                <a:latin typeface="Bradley Hand ITC" pitchFamily="66" charset="0"/>
                <a:ea typeface="新細明體" charset="-120"/>
              </a:rPr>
              <a:t>y=f</a:t>
            </a:r>
            <a:r>
              <a:rPr lang="zh-TW" altLang="en-US" sz="2000" b="1" i="1" dirty="0" smtClean="0">
                <a:latin typeface="Bradley Hand ITC" pitchFamily="66" charset="0"/>
                <a:ea typeface="新細明體" charset="-120"/>
              </a:rPr>
              <a:t>（</a:t>
            </a:r>
            <a:r>
              <a:rPr lang="en-US" altLang="zh-TW" sz="2000" b="1" i="1" dirty="0" smtClean="0">
                <a:latin typeface="Bradley Hand ITC" pitchFamily="66" charset="0"/>
                <a:ea typeface="新細明體" charset="-120"/>
              </a:rPr>
              <a:t>x</a:t>
            </a:r>
            <a:r>
              <a:rPr lang="zh-TW" altLang="en-US" sz="2000" b="1" i="1" dirty="0" smtClean="0">
                <a:latin typeface="Bradley Hand ITC" pitchFamily="66" charset="0"/>
                <a:ea typeface="新細明體" charset="-120"/>
              </a:rPr>
              <a:t>）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 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where </a:t>
            </a:r>
            <a:r>
              <a:rPr lang="en-US" altLang="zh-TW" sz="2000" b="1" i="1" dirty="0" smtClean="0">
                <a:latin typeface="Bradley Hand ITC" pitchFamily="66" charset="0"/>
                <a:ea typeface="新細明體" charset="-120"/>
              </a:rPr>
              <a:t>f</a:t>
            </a:r>
            <a:r>
              <a:rPr lang="zh-TW" altLang="en-US" sz="2000" b="1" i="1" dirty="0" smtClean="0">
                <a:latin typeface="Bradley Hand ITC" pitchFamily="66" charset="0"/>
                <a:ea typeface="新細明體" charset="-120"/>
              </a:rPr>
              <a:t>（</a:t>
            </a:r>
            <a:r>
              <a:rPr lang="en-US" altLang="zh-TW" sz="2000" b="1" i="1" dirty="0" smtClean="0">
                <a:latin typeface="Bradley Hand ITC" pitchFamily="66" charset="0"/>
                <a:ea typeface="新細明體" charset="-120"/>
              </a:rPr>
              <a:t>a</a:t>
            </a:r>
            <a:r>
              <a:rPr lang="zh-TW" altLang="en-US" sz="2000" b="1" i="1" dirty="0" smtClean="0">
                <a:latin typeface="Bradley Hand ITC" pitchFamily="66" charset="0"/>
                <a:ea typeface="新細明體" charset="-120"/>
              </a:rPr>
              <a:t>）</a:t>
            </a:r>
            <a:r>
              <a:rPr lang="en-US" altLang="zh-TW" sz="2000" b="1" i="1" dirty="0" smtClean="0">
                <a:latin typeface="Bradley Hand ITC" pitchFamily="66" charset="0"/>
                <a:ea typeface="新細明體" charset="-120"/>
              </a:rPr>
              <a:t>=</a:t>
            </a:r>
            <a:r>
              <a:rPr lang="en-US" altLang="zh-TW" sz="2000" b="1" i="1" dirty="0">
                <a:latin typeface="Bradley Hand ITC" pitchFamily="66" charset="0"/>
                <a:ea typeface="新細明體" charset="-120"/>
              </a:rPr>
              <a:t>0 and a is a root, zero, factor, solution, and x-intercept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-Point 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（</a:t>
            </a:r>
            <a:r>
              <a:rPr lang="en-US" altLang="zh-TW" sz="2000" b="1" dirty="0" err="1" smtClean="0">
                <a:latin typeface="Bradley Hand ITC" pitchFamily="66" charset="0"/>
                <a:ea typeface="新細明體" charset="-120"/>
              </a:rPr>
              <a:t>a,0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）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 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is the </a:t>
            </a:r>
            <a:r>
              <a:rPr lang="en-US" altLang="zh-TW" sz="2000" b="1" u="sng" dirty="0">
                <a:latin typeface="Bradley Hand ITC" pitchFamily="66" charset="0"/>
                <a:ea typeface="新細明體" charset="-120"/>
              </a:rPr>
              <a:t>x-intercept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 of the graph of 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y=f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（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x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）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-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number </a:t>
            </a:r>
            <a:r>
              <a:rPr lang="en-US" altLang="zh-TW" sz="2000" b="1" i="1" dirty="0">
                <a:latin typeface="Bradley Hand ITC" pitchFamily="66" charset="0"/>
                <a:ea typeface="新細明體" charset="-120"/>
              </a:rPr>
              <a:t>a 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is a </a:t>
            </a:r>
            <a:r>
              <a:rPr lang="en-US" altLang="zh-TW" sz="2000" b="1" u="sng" dirty="0">
                <a:latin typeface="Bradley Hand ITC" pitchFamily="66" charset="0"/>
                <a:ea typeface="新細明體" charset="-120"/>
              </a:rPr>
              <a:t>zero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 of the function</a:t>
            </a:r>
            <a:r>
              <a:rPr lang="en-US" altLang="zh-TW" sz="2000" b="1" i="1" dirty="0">
                <a:latin typeface="Bradley Hand ITC" pitchFamily="66" charset="0"/>
                <a:ea typeface="新細明體" charset="-120"/>
              </a:rPr>
              <a:t> f                                       -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number </a:t>
            </a:r>
            <a:r>
              <a:rPr lang="en-US" altLang="zh-TW" sz="2000" b="1" i="1" dirty="0">
                <a:latin typeface="Bradley Hand ITC" pitchFamily="66" charset="0"/>
                <a:ea typeface="新細明體" charset="-120"/>
              </a:rPr>
              <a:t>a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 is a </a:t>
            </a:r>
            <a:r>
              <a:rPr lang="en-US" altLang="zh-TW" sz="2000" b="1" u="sng" dirty="0">
                <a:latin typeface="Bradley Hand ITC" pitchFamily="66" charset="0"/>
                <a:ea typeface="新細明體" charset="-120"/>
              </a:rPr>
              <a:t>solution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 of 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f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（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x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）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=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0       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-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（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x-a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）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 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is a </a:t>
            </a:r>
            <a:r>
              <a:rPr lang="en-US" altLang="zh-TW" sz="2000" b="1" u="sng" dirty="0">
                <a:latin typeface="Bradley Hand ITC" pitchFamily="66" charset="0"/>
                <a:ea typeface="新細明體" charset="-120"/>
              </a:rPr>
              <a:t>factor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 of polynomial 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f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（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x</a:t>
            </a:r>
            <a:r>
              <a:rPr lang="zh-TW" altLang="en-US" sz="2000" b="1" dirty="0" smtClean="0">
                <a:latin typeface="Bradley Hand ITC" pitchFamily="66" charset="0"/>
                <a:ea typeface="新細明體" charset="-120"/>
              </a:rPr>
              <a:t>）</a:t>
            </a:r>
            <a:r>
              <a:rPr lang="en-US" altLang="zh-TW" sz="2000" b="1" dirty="0" smtClean="0">
                <a:latin typeface="Bradley Hand ITC" pitchFamily="66" charset="0"/>
                <a:ea typeface="新細明體" charset="-120"/>
              </a:rPr>
              <a:t>   -</a:t>
            </a:r>
            <a:r>
              <a:rPr lang="en-US" altLang="zh-TW" sz="2000" b="1" u="sng" dirty="0">
                <a:latin typeface="Bradley Hand ITC" pitchFamily="66" charset="0"/>
                <a:ea typeface="新細明體" charset="-120"/>
              </a:rPr>
              <a:t>Root</a:t>
            </a: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 is the function on the TI for this </a:t>
            </a:r>
          </a:p>
          <a:p>
            <a:pPr eaLnBrk="1" hangingPunct="1">
              <a:spcBef>
                <a:spcPct val="50000"/>
              </a:spcBef>
            </a:pPr>
            <a:endParaRPr lang="en-US" altLang="zh-TW" sz="2000" b="1" dirty="0">
              <a:ea typeface="新細明體" charset="-12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sz="2000" b="1" dirty="0">
              <a:ea typeface="新細明體" charset="-120"/>
            </a:endParaRP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5165725" y="2173288"/>
            <a:ext cx="60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zh-TW">
              <a:ea typeface="新細明體" charset="-120"/>
            </a:endParaRPr>
          </a:p>
        </p:txBody>
      </p:sp>
      <p:sp>
        <p:nvSpPr>
          <p:cNvPr id="29713" name="Text Box 20"/>
          <p:cNvSpPr txBox="1">
            <a:spLocks noChangeArrowheads="1"/>
          </p:cNvSpPr>
          <p:nvPr/>
        </p:nvSpPr>
        <p:spPr bwMode="auto">
          <a:xfrm>
            <a:off x="7323138" y="2152650"/>
            <a:ext cx="747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x= 3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534988" y="1690688"/>
            <a:ext cx="8172450" cy="4834655"/>
            <a:chOff x="534988" y="1690688"/>
            <a:chExt cx="8172450" cy="4834655"/>
          </a:xfrm>
        </p:grpSpPr>
        <p:sp>
          <p:nvSpPr>
            <p:cNvPr id="29702" name="Line 5"/>
            <p:cNvSpPr>
              <a:spLocks noChangeShapeType="1"/>
            </p:cNvSpPr>
            <p:nvPr/>
          </p:nvSpPr>
          <p:spPr bwMode="auto">
            <a:xfrm flipH="1">
              <a:off x="4624388" y="1690688"/>
              <a:ext cx="0" cy="4834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 flipV="1">
              <a:off x="4624388" y="3740148"/>
              <a:ext cx="4083050" cy="239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7" name="Line 24"/>
            <p:cNvSpPr>
              <a:spLocks noChangeShapeType="1"/>
            </p:cNvSpPr>
            <p:nvPr/>
          </p:nvSpPr>
          <p:spPr bwMode="auto">
            <a:xfrm flipV="1">
              <a:off x="534988" y="2736835"/>
              <a:ext cx="4089400" cy="127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718" name="Text Box 25"/>
          <p:cNvSpPr txBox="1">
            <a:spLocks noChangeArrowheads="1"/>
          </p:cNvSpPr>
          <p:nvPr/>
        </p:nvSpPr>
        <p:spPr bwMode="auto">
          <a:xfrm>
            <a:off x="4643438" y="3835400"/>
            <a:ext cx="40132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Just find the answer to the function and that will be the zero.  If I graph it, the zeros are where the function crosses the x-axis.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latin typeface="Bradley Hand ITC" pitchFamily="66" charset="0"/>
                <a:ea typeface="新細明體" charset="-120"/>
              </a:rPr>
              <a:t>Special Note:  this is just for real solutions.</a:t>
            </a:r>
          </a:p>
        </p:txBody>
      </p:sp>
      <p:sp>
        <p:nvSpPr>
          <p:cNvPr id="23" name="向右箭號 22">
            <a:hlinkClick r:id="rId3" action="ppaction://hlinksldjump"/>
          </p:cNvPr>
          <p:cNvSpPr/>
          <p:nvPr/>
        </p:nvSpPr>
        <p:spPr bwMode="auto">
          <a:xfrm>
            <a:off x="323528" y="260648"/>
            <a:ext cx="1440160" cy="79208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dirty="0" smtClean="0">
                <a:ea typeface="新細明體" pitchFamily="18" charset="-120"/>
              </a:rPr>
              <a:t>設計範例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25" name="流程圖: 匯合連接點 24">
            <a:hlinkClick r:id="rId3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瞭解老師的既有經驗和想法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您在教學中是否進行過「數學閱讀理解」的教學活動？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如果有，請概述活動。如果沒有，請說明原因。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您對「數學閱讀理解」的教學活動有何期待？</a:t>
            </a:r>
          </a:p>
          <a:p>
            <a:pPr lvl="1"/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如何教學生證明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14"/>
          <p:cNvSpPr txBox="1">
            <a:spLocks noChangeArrowheads="1"/>
          </p:cNvSpPr>
          <p:nvPr/>
        </p:nvSpPr>
        <p:spPr bwMode="auto">
          <a:xfrm>
            <a:off x="381000" y="6324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>
                <a:ea typeface="新細明體" charset="-120"/>
              </a:rPr>
              <a:t>What are Some Examples?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228600"/>
            <a:ext cx="9144000" cy="6172200"/>
            <a:chOff x="0" y="144"/>
            <a:chExt cx="5760" cy="3888"/>
          </a:xfrm>
        </p:grpSpPr>
        <p:sp>
          <p:nvSpPr>
            <p:cNvPr id="30725" name="Rectangle 4"/>
            <p:cNvSpPr>
              <a:spLocks noChangeArrowheads="1"/>
            </p:cNvSpPr>
            <p:nvPr/>
          </p:nvSpPr>
          <p:spPr bwMode="auto">
            <a:xfrm>
              <a:off x="1488" y="672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26" name="Rectangle 5"/>
            <p:cNvSpPr>
              <a:spLocks noChangeArrowheads="1"/>
            </p:cNvSpPr>
            <p:nvPr/>
          </p:nvSpPr>
          <p:spPr bwMode="auto">
            <a:xfrm>
              <a:off x="1488" y="1824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27" name="Rectangle 6"/>
            <p:cNvSpPr>
              <a:spLocks noChangeArrowheads="1"/>
            </p:cNvSpPr>
            <p:nvPr/>
          </p:nvSpPr>
          <p:spPr bwMode="auto">
            <a:xfrm>
              <a:off x="4272" y="528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28" name="Rectangle 7"/>
            <p:cNvSpPr>
              <a:spLocks noChangeArrowheads="1"/>
            </p:cNvSpPr>
            <p:nvPr/>
          </p:nvSpPr>
          <p:spPr bwMode="auto">
            <a:xfrm>
              <a:off x="4272" y="1248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4272" y="1968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30" name="Rectangle 9"/>
            <p:cNvSpPr>
              <a:spLocks noChangeArrowheads="1"/>
            </p:cNvSpPr>
            <p:nvPr/>
          </p:nvSpPr>
          <p:spPr bwMode="auto">
            <a:xfrm>
              <a:off x="4272" y="2736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31" name="Rectangle 10"/>
            <p:cNvSpPr>
              <a:spLocks noChangeArrowheads="1"/>
            </p:cNvSpPr>
            <p:nvPr/>
          </p:nvSpPr>
          <p:spPr bwMode="auto">
            <a:xfrm>
              <a:off x="4272" y="3504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32" name="Rectangle 11"/>
            <p:cNvSpPr>
              <a:spLocks noChangeArrowheads="1"/>
            </p:cNvSpPr>
            <p:nvPr/>
          </p:nvSpPr>
          <p:spPr bwMode="auto">
            <a:xfrm>
              <a:off x="192" y="3408"/>
              <a:ext cx="96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33" name="Rectangle 12"/>
            <p:cNvSpPr>
              <a:spLocks noChangeArrowheads="1"/>
            </p:cNvSpPr>
            <p:nvPr/>
          </p:nvSpPr>
          <p:spPr bwMode="auto">
            <a:xfrm>
              <a:off x="1440" y="3408"/>
              <a:ext cx="912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34" name="Rectangle 13"/>
            <p:cNvSpPr>
              <a:spLocks noChangeArrowheads="1"/>
            </p:cNvSpPr>
            <p:nvPr/>
          </p:nvSpPr>
          <p:spPr bwMode="auto">
            <a:xfrm>
              <a:off x="2592" y="3408"/>
              <a:ext cx="912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ea typeface="新細明體" charset="-120"/>
              </a:endParaRPr>
            </a:p>
          </p:txBody>
        </p:sp>
        <p:sp>
          <p:nvSpPr>
            <p:cNvPr id="30735" name="Text Box 16"/>
            <p:cNvSpPr txBox="1">
              <a:spLocks noChangeArrowheads="1"/>
            </p:cNvSpPr>
            <p:nvPr/>
          </p:nvSpPr>
          <p:spPr bwMode="auto">
            <a:xfrm>
              <a:off x="0" y="2064"/>
              <a:ext cx="13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The Word &gt;</a:t>
              </a:r>
            </a:p>
          </p:txBody>
        </p:sp>
        <p:sp>
          <p:nvSpPr>
            <p:cNvPr id="30736" name="Text Box 17"/>
            <p:cNvSpPr txBox="1">
              <a:spLocks noChangeArrowheads="1"/>
            </p:cNvSpPr>
            <p:nvPr/>
          </p:nvSpPr>
          <p:spPr bwMode="auto">
            <a:xfrm>
              <a:off x="1344" y="240"/>
              <a:ext cx="14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>
                  <a:ea typeface="新細明體" charset="-120"/>
                </a:rPr>
                <a:t>What is it?</a:t>
              </a:r>
            </a:p>
          </p:txBody>
        </p:sp>
        <p:sp>
          <p:nvSpPr>
            <p:cNvPr id="30737" name="Text Box 18"/>
            <p:cNvSpPr txBox="1">
              <a:spLocks noChangeArrowheads="1"/>
            </p:cNvSpPr>
            <p:nvPr/>
          </p:nvSpPr>
          <p:spPr bwMode="auto">
            <a:xfrm>
              <a:off x="3936" y="144"/>
              <a:ext cx="18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>
                  <a:ea typeface="新細明體" charset="-120"/>
                </a:rPr>
                <a:t>What is it Like?</a:t>
              </a:r>
            </a:p>
          </p:txBody>
        </p:sp>
        <p:sp>
          <p:nvSpPr>
            <p:cNvPr id="30738" name="Line 19"/>
            <p:cNvSpPr>
              <a:spLocks noChangeShapeType="1"/>
            </p:cNvSpPr>
            <p:nvPr/>
          </p:nvSpPr>
          <p:spPr bwMode="auto">
            <a:xfrm>
              <a:off x="2160" y="1200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0739" name="Line 20"/>
            <p:cNvSpPr>
              <a:spLocks noChangeShapeType="1"/>
            </p:cNvSpPr>
            <p:nvPr/>
          </p:nvSpPr>
          <p:spPr bwMode="auto">
            <a:xfrm flipH="1">
              <a:off x="816" y="2352"/>
              <a:ext cx="1104" cy="10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0740" name="Line 21"/>
            <p:cNvSpPr>
              <a:spLocks noChangeShapeType="1"/>
            </p:cNvSpPr>
            <p:nvPr/>
          </p:nvSpPr>
          <p:spPr bwMode="auto">
            <a:xfrm>
              <a:off x="1920" y="2352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0741" name="Line 22"/>
            <p:cNvSpPr>
              <a:spLocks noChangeShapeType="1"/>
            </p:cNvSpPr>
            <p:nvPr/>
          </p:nvSpPr>
          <p:spPr bwMode="auto">
            <a:xfrm>
              <a:off x="1920" y="2352"/>
              <a:ext cx="1104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0742" name="Line 23"/>
            <p:cNvSpPr>
              <a:spLocks noChangeShapeType="1"/>
            </p:cNvSpPr>
            <p:nvPr/>
          </p:nvSpPr>
          <p:spPr bwMode="auto">
            <a:xfrm flipV="1">
              <a:off x="2784" y="912"/>
              <a:ext cx="1488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0743" name="Line 24"/>
            <p:cNvSpPr>
              <a:spLocks noChangeShapeType="1"/>
            </p:cNvSpPr>
            <p:nvPr/>
          </p:nvSpPr>
          <p:spPr bwMode="auto">
            <a:xfrm flipV="1">
              <a:off x="2784" y="1632"/>
              <a:ext cx="148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0744" name="Line 25"/>
            <p:cNvSpPr>
              <a:spLocks noChangeShapeType="1"/>
            </p:cNvSpPr>
            <p:nvPr/>
          </p:nvSpPr>
          <p:spPr bwMode="auto">
            <a:xfrm>
              <a:off x="2784" y="2112"/>
              <a:ext cx="148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0745" name="Line 26"/>
            <p:cNvSpPr>
              <a:spLocks noChangeShapeType="1"/>
            </p:cNvSpPr>
            <p:nvPr/>
          </p:nvSpPr>
          <p:spPr bwMode="auto">
            <a:xfrm>
              <a:off x="2784" y="2112"/>
              <a:ext cx="1488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30746" name="Line 27"/>
            <p:cNvSpPr>
              <a:spLocks noChangeShapeType="1"/>
            </p:cNvSpPr>
            <p:nvPr/>
          </p:nvSpPr>
          <p:spPr bwMode="auto">
            <a:xfrm>
              <a:off x="2784" y="2112"/>
              <a:ext cx="1488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81000" y="6324600"/>
            <a:ext cx="533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What are Some Examples?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228600"/>
            <a:ext cx="9144000" cy="6172200"/>
            <a:chOff x="0" y="144"/>
            <a:chExt cx="5760" cy="3888"/>
          </a:xfrm>
        </p:grpSpPr>
        <p:sp>
          <p:nvSpPr>
            <p:cNvPr id="31760" name="Rectangle 4"/>
            <p:cNvSpPr>
              <a:spLocks noChangeArrowheads="1"/>
            </p:cNvSpPr>
            <p:nvPr/>
          </p:nvSpPr>
          <p:spPr bwMode="auto">
            <a:xfrm>
              <a:off x="1488" y="672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61" name="Rectangle 5"/>
            <p:cNvSpPr>
              <a:spLocks noChangeArrowheads="1"/>
            </p:cNvSpPr>
            <p:nvPr/>
          </p:nvSpPr>
          <p:spPr bwMode="auto">
            <a:xfrm>
              <a:off x="1488" y="1824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62" name="Rectangle 6"/>
            <p:cNvSpPr>
              <a:spLocks noChangeArrowheads="1"/>
            </p:cNvSpPr>
            <p:nvPr/>
          </p:nvSpPr>
          <p:spPr bwMode="auto">
            <a:xfrm>
              <a:off x="4272" y="528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63" name="Rectangle 7"/>
            <p:cNvSpPr>
              <a:spLocks noChangeArrowheads="1"/>
            </p:cNvSpPr>
            <p:nvPr/>
          </p:nvSpPr>
          <p:spPr bwMode="auto">
            <a:xfrm>
              <a:off x="4272" y="1248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64" name="Rectangle 8"/>
            <p:cNvSpPr>
              <a:spLocks noChangeArrowheads="1"/>
            </p:cNvSpPr>
            <p:nvPr/>
          </p:nvSpPr>
          <p:spPr bwMode="auto">
            <a:xfrm>
              <a:off x="4272" y="1968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65" name="Rectangle 9"/>
            <p:cNvSpPr>
              <a:spLocks noChangeArrowheads="1"/>
            </p:cNvSpPr>
            <p:nvPr/>
          </p:nvSpPr>
          <p:spPr bwMode="auto">
            <a:xfrm>
              <a:off x="4272" y="2736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66" name="Rectangle 10"/>
            <p:cNvSpPr>
              <a:spLocks noChangeArrowheads="1"/>
            </p:cNvSpPr>
            <p:nvPr/>
          </p:nvSpPr>
          <p:spPr bwMode="auto">
            <a:xfrm>
              <a:off x="4272" y="3504"/>
              <a:ext cx="1296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67" name="Rectangle 11"/>
            <p:cNvSpPr>
              <a:spLocks noChangeArrowheads="1"/>
            </p:cNvSpPr>
            <p:nvPr/>
          </p:nvSpPr>
          <p:spPr bwMode="auto">
            <a:xfrm>
              <a:off x="192" y="3408"/>
              <a:ext cx="960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68" name="Rectangle 12"/>
            <p:cNvSpPr>
              <a:spLocks noChangeArrowheads="1"/>
            </p:cNvSpPr>
            <p:nvPr/>
          </p:nvSpPr>
          <p:spPr bwMode="auto">
            <a:xfrm>
              <a:off x="1440" y="3408"/>
              <a:ext cx="912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69" name="Rectangle 13"/>
            <p:cNvSpPr>
              <a:spLocks noChangeArrowheads="1"/>
            </p:cNvSpPr>
            <p:nvPr/>
          </p:nvSpPr>
          <p:spPr bwMode="auto">
            <a:xfrm>
              <a:off x="2592" y="3408"/>
              <a:ext cx="912" cy="5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endParaRPr>
            </a:p>
          </p:txBody>
        </p:sp>
        <p:sp>
          <p:nvSpPr>
            <p:cNvPr id="31770" name="Text Box 14"/>
            <p:cNvSpPr txBox="1">
              <a:spLocks noChangeArrowheads="1"/>
            </p:cNvSpPr>
            <p:nvPr/>
          </p:nvSpPr>
          <p:spPr bwMode="auto">
            <a:xfrm>
              <a:off x="0" y="2064"/>
              <a:ext cx="13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>
                  <a:latin typeface="Times New Roman" panose="02020603050405020304" pitchFamily="18" charset="0"/>
                  <a:ea typeface="新細明體" charset="-120"/>
                  <a:cs typeface="Times New Roman" panose="02020603050405020304" pitchFamily="18" charset="0"/>
                </a:rPr>
                <a:t>The Word &gt;</a:t>
              </a:r>
            </a:p>
          </p:txBody>
        </p:sp>
        <p:sp>
          <p:nvSpPr>
            <p:cNvPr id="31771" name="Text Box 15"/>
            <p:cNvSpPr txBox="1">
              <a:spLocks noChangeArrowheads="1"/>
            </p:cNvSpPr>
            <p:nvPr/>
          </p:nvSpPr>
          <p:spPr bwMode="auto">
            <a:xfrm>
              <a:off x="1344" y="240"/>
              <a:ext cx="14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>
                  <a:latin typeface="Times New Roman" panose="02020603050405020304" pitchFamily="18" charset="0"/>
                  <a:ea typeface="新細明體" charset="-120"/>
                  <a:cs typeface="Times New Roman" panose="02020603050405020304" pitchFamily="18" charset="0"/>
                </a:rPr>
                <a:t>What is it?</a:t>
              </a:r>
            </a:p>
          </p:txBody>
        </p:sp>
        <p:sp>
          <p:nvSpPr>
            <p:cNvPr id="31772" name="Text Box 16"/>
            <p:cNvSpPr txBox="1">
              <a:spLocks noChangeArrowheads="1"/>
            </p:cNvSpPr>
            <p:nvPr/>
          </p:nvSpPr>
          <p:spPr bwMode="auto">
            <a:xfrm>
              <a:off x="3936" y="144"/>
              <a:ext cx="18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>
                  <a:latin typeface="Times New Roman" panose="02020603050405020304" pitchFamily="18" charset="0"/>
                  <a:ea typeface="新細明體" charset="-120"/>
                  <a:cs typeface="Times New Roman" panose="02020603050405020304" pitchFamily="18" charset="0"/>
                </a:rPr>
                <a:t>What is it Like?</a:t>
              </a:r>
            </a:p>
          </p:txBody>
        </p:sp>
        <p:sp>
          <p:nvSpPr>
            <p:cNvPr id="31773" name="Line 17"/>
            <p:cNvSpPr>
              <a:spLocks noChangeShapeType="1"/>
            </p:cNvSpPr>
            <p:nvPr/>
          </p:nvSpPr>
          <p:spPr bwMode="auto">
            <a:xfrm>
              <a:off x="2160" y="1200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4" name="Line 18"/>
            <p:cNvSpPr>
              <a:spLocks noChangeShapeType="1"/>
            </p:cNvSpPr>
            <p:nvPr/>
          </p:nvSpPr>
          <p:spPr bwMode="auto">
            <a:xfrm flipH="1">
              <a:off x="816" y="2352"/>
              <a:ext cx="1104" cy="10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5" name="Line 19"/>
            <p:cNvSpPr>
              <a:spLocks noChangeShapeType="1"/>
            </p:cNvSpPr>
            <p:nvPr/>
          </p:nvSpPr>
          <p:spPr bwMode="auto">
            <a:xfrm>
              <a:off x="1920" y="2352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6" name="Line 20"/>
            <p:cNvSpPr>
              <a:spLocks noChangeShapeType="1"/>
            </p:cNvSpPr>
            <p:nvPr/>
          </p:nvSpPr>
          <p:spPr bwMode="auto">
            <a:xfrm>
              <a:off x="1920" y="2352"/>
              <a:ext cx="1104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 flipV="1">
              <a:off x="2784" y="912"/>
              <a:ext cx="1488" cy="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8" name="Line 22"/>
            <p:cNvSpPr>
              <a:spLocks noChangeShapeType="1"/>
            </p:cNvSpPr>
            <p:nvPr/>
          </p:nvSpPr>
          <p:spPr bwMode="auto">
            <a:xfrm flipV="1">
              <a:off x="2784" y="1632"/>
              <a:ext cx="148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9" name="Line 23"/>
            <p:cNvSpPr>
              <a:spLocks noChangeShapeType="1"/>
            </p:cNvSpPr>
            <p:nvPr/>
          </p:nvSpPr>
          <p:spPr bwMode="auto">
            <a:xfrm>
              <a:off x="2784" y="2112"/>
              <a:ext cx="148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0" name="Line 24"/>
            <p:cNvSpPr>
              <a:spLocks noChangeShapeType="1"/>
            </p:cNvSpPr>
            <p:nvPr/>
          </p:nvSpPr>
          <p:spPr bwMode="auto">
            <a:xfrm>
              <a:off x="2784" y="2112"/>
              <a:ext cx="1488" cy="8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81" name="Line 25"/>
            <p:cNvSpPr>
              <a:spLocks noChangeShapeType="1"/>
            </p:cNvSpPr>
            <p:nvPr/>
          </p:nvSpPr>
          <p:spPr bwMode="auto">
            <a:xfrm>
              <a:off x="2784" y="2112"/>
              <a:ext cx="1488" cy="15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zh-TW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2514600" y="31242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Polygon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2514600" y="1066800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Mathematical</a:t>
            </a:r>
          </a:p>
          <a:p>
            <a:r>
              <a:rPr lang="en-US" altLang="zh-TW" dirty="0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Shape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6934200" y="990600"/>
            <a:ext cx="2209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Closed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6934200" y="1981200"/>
            <a:ext cx="2057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Plane</a:t>
            </a:r>
          </a:p>
          <a:p>
            <a:pPr algn="ctr"/>
            <a:r>
              <a:rPr lang="en-US" altLang="zh-TW" sz="2000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Figure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934200" y="3124200"/>
            <a:ext cx="20574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000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Straight</a:t>
            </a:r>
          </a:p>
          <a:p>
            <a:pPr algn="ctr"/>
            <a:r>
              <a:rPr lang="en-US" altLang="zh-TW" sz="2000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Sides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6934200" y="4343400"/>
            <a:ext cx="2057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Two-Dimensional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934200" y="55626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Made of line segments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457200" y="5410200"/>
            <a:ext cx="1524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Pentagon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2438400" y="5410200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Hexagon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4267200" y="54102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Times New Roman" panose="02020603050405020304" pitchFamily="18" charset="0"/>
                <a:ea typeface="新細明體" charset="-120"/>
                <a:cs typeface="Times New Roman" panose="02020603050405020304" pitchFamily="18" charset="0"/>
              </a:rPr>
              <a:t>Rhombus</a:t>
            </a:r>
          </a:p>
        </p:txBody>
      </p:sp>
      <p:sp>
        <p:nvSpPr>
          <p:cNvPr id="37" name="向右箭號 36">
            <a:hlinkClick r:id="rId2" action="ppaction://hlinksldjump"/>
          </p:cNvPr>
          <p:cNvSpPr/>
          <p:nvPr/>
        </p:nvSpPr>
        <p:spPr bwMode="auto">
          <a:xfrm>
            <a:off x="179512" y="476673"/>
            <a:ext cx="1440160" cy="79208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新細明體" pitchFamily="18" charset="-120"/>
                <a:cs typeface="Times New Roman" panose="02020603050405020304" pitchFamily="18" charset="0"/>
              </a:rPr>
              <a:t>設計範例</a:t>
            </a:r>
            <a:endParaRPr lang="zh-TW" altLang="en-US" dirty="0">
              <a:solidFill>
                <a:schemeClr val="bg1"/>
              </a:solidFill>
              <a:latin typeface="Times New Roman" panose="02020603050405020304" pitchFamily="18" charset="0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38" name="流程圖: 匯合連接點 37">
            <a:hlinkClick r:id="rId2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6" grpId="0"/>
      <p:bldP spid="35867" grpId="0"/>
      <p:bldP spid="35868" grpId="0"/>
      <p:bldP spid="35869" grpId="0"/>
      <p:bldP spid="35870" grpId="0"/>
      <p:bldP spid="35871" grpId="0"/>
      <p:bldP spid="35872" grpId="0"/>
      <p:bldP spid="35873" grpId="0"/>
      <p:bldP spid="35874" grpId="0"/>
      <p:bldP spid="3587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181100" y="260648"/>
            <a:ext cx="6781800" cy="6617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解題：</a:t>
            </a:r>
            <a:r>
              <a:rPr lang="en-US" altLang="zh-TW" sz="37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K-N-W-S</a:t>
            </a:r>
          </a:p>
        </p:txBody>
      </p:sp>
      <p:graphicFrame>
        <p:nvGraphicFramePr>
          <p:cNvPr id="3996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627494"/>
              </p:ext>
            </p:extLst>
          </p:nvPr>
        </p:nvGraphicFramePr>
        <p:xfrm>
          <a:off x="457200" y="1591320"/>
          <a:ext cx="8229600" cy="367536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5453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題目給的已知訊息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題目要求什麼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哪些是不必要的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可能缺了什麼</a:t>
                      </a:r>
                      <a:endParaRPr kumimoji="0" lang="en-US" altLang="zh-TW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什麼樣的策略或概念可以用來解題</a:t>
                      </a:r>
                      <a:endParaRPr kumimoji="0" lang="en-US" altLang="zh-TW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59" name="Group 35"/>
          <p:cNvGraphicFramePr>
            <a:graphicFrameLocks noGrp="1"/>
          </p:cNvGraphicFramePr>
          <p:nvPr>
            <p:ph/>
          </p:nvPr>
        </p:nvGraphicFramePr>
        <p:xfrm>
          <a:off x="899592" y="1124744"/>
          <a:ext cx="7787208" cy="5017294"/>
        </p:xfrm>
        <a:graphic>
          <a:graphicData uri="http://schemas.openxmlformats.org/drawingml/2006/table">
            <a:tbl>
              <a:tblPr/>
              <a:tblGrid>
                <a:gridCol w="3893604"/>
                <a:gridCol w="3893604"/>
              </a:tblGrid>
              <a:tr h="24883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What facts do I </a:t>
                      </a:r>
                      <a:r>
                        <a:rPr kumimoji="0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KNOW</a:t>
                      </a:r>
                      <a:r>
                        <a:rPr kumimoji="0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from the information in the problem?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WHAT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does the problem ask me to find?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8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What </a:t>
                      </a:r>
                      <a:r>
                        <a:rPr kumimoji="0" lang="en-US" altLang="zh-TW" sz="1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STRATEGY</a:t>
                      </a: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/ operation/ tools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will I use to solve the problem?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Is the  answer reasonable?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                                        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20838" algn="l"/>
                        </a:tabLst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Did I answer the question asked?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/>
          <a:p>
            <a:pPr>
              <a:defRPr/>
            </a:pPr>
            <a:fld id="{5A49E7A7-F863-4746-96CF-5D5FF553F7E2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sp>
        <p:nvSpPr>
          <p:cNvPr id="5" name="向右箭號 4">
            <a:hlinkClick r:id="rId2" action="ppaction://hlinksldjump"/>
          </p:cNvPr>
          <p:cNvSpPr/>
          <p:nvPr/>
        </p:nvSpPr>
        <p:spPr bwMode="auto">
          <a:xfrm>
            <a:off x="251520" y="332656"/>
            <a:ext cx="1440160" cy="792088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dirty="0" smtClean="0">
                <a:ea typeface="新細明體" pitchFamily="18" charset="-120"/>
              </a:rPr>
              <a:t>設計範例</a:t>
            </a:r>
            <a:endParaRPr lang="zh-TW" altLang="en-US" dirty="0">
              <a:ea typeface="新細明體" pitchFamily="18" charset="-120"/>
            </a:endParaRPr>
          </a:p>
        </p:txBody>
      </p:sp>
      <p:sp>
        <p:nvSpPr>
          <p:cNvPr id="6" name="流程圖: 匯合連接點 5">
            <a:hlinkClick r:id="rId2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4000" dirty="0" smtClean="0">
                <a:ea typeface="新細明體" charset="-120"/>
              </a:rPr>
              <a:t>Use Jigsaw to Encourage Reading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255588" y="1385888"/>
            <a:ext cx="8621712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dirty="0" smtClean="0">
                <a:ea typeface="新細明體" charset="-120"/>
              </a:rPr>
              <a:t>When teaching quadratic solution methods…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 smtClean="0">
                <a:ea typeface="新細明體" charset="-120"/>
              </a:rPr>
              <a:t>分組討論，每組閱讀課本討論一種方法</a:t>
            </a:r>
            <a:r>
              <a:rPr lang="en-US" altLang="zh-TW" dirty="0" smtClean="0">
                <a:ea typeface="新細明體" charset="-120"/>
              </a:rPr>
              <a:t>,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 smtClean="0">
                <a:ea typeface="新細明體" charset="-120"/>
              </a:rPr>
              <a:t>重新分組，讓每一組都有不同方法的成員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 smtClean="0">
                <a:ea typeface="新細明體" charset="-120"/>
              </a:rPr>
              <a:t>成員中互相解釋釐清各種方法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 smtClean="0">
                <a:ea typeface="新細明體" charset="-120"/>
              </a:rPr>
              <a:t>各組內討論各種方法的優缺點</a:t>
            </a:r>
            <a:endParaRPr lang="en-US" altLang="zh-TW" dirty="0" smtClean="0">
              <a:ea typeface="新細明體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zh-TW" altLang="en-US" dirty="0" smtClean="0">
                <a:ea typeface="新細明體" charset="-120"/>
              </a:rPr>
              <a:t>互相評論與賞析</a:t>
            </a:r>
            <a:endParaRPr lang="en-US" altLang="zh-TW" dirty="0" smtClean="0">
              <a:ea typeface="新細明體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810A1A-AC08-48A4-9D09-0092DA66039E}" type="slidenum">
              <a:rPr lang="en-US" altLang="zh-TW"/>
              <a:pPr>
                <a:defRPr/>
              </a:pPr>
              <a:t>34</a:t>
            </a:fld>
            <a:endParaRPr lang="en-US" altLang="zh-TW"/>
          </a:p>
        </p:txBody>
      </p:sp>
      <p:sp>
        <p:nvSpPr>
          <p:cNvPr id="8" name="向右箭號 7">
            <a:hlinkClick r:id="rId3" action="ppaction://hlinksldjump"/>
          </p:cNvPr>
          <p:cNvSpPr/>
          <p:nvPr/>
        </p:nvSpPr>
        <p:spPr bwMode="auto">
          <a:xfrm>
            <a:off x="6516216" y="4941168"/>
            <a:ext cx="1512168" cy="864096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zh-TW" altLang="en-US" dirty="0" smtClean="0">
                <a:ea typeface="新細明體" pitchFamily="18" charset="-120"/>
              </a:rPr>
              <a:t>設計範例</a:t>
            </a:r>
            <a:endParaRPr lang="zh-TW" altLang="en-US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42950"/>
          </a:xfrm>
        </p:spPr>
        <p:txBody>
          <a:bodyPr>
            <a:normAutofit/>
          </a:bodyPr>
          <a:lstStyle/>
          <a:p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數學</a:t>
            </a:r>
            <a:r>
              <a:rPr lang="zh-TW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文字題</a:t>
            </a:r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的閱讀理解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4294967295"/>
          </p:nvPr>
        </p:nvSpPr>
        <p:spPr>
          <a:xfrm>
            <a:off x="0" y="1196975"/>
            <a:ext cx="8229600" cy="7191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/>
              <a:t>當學生閱讀下列</a:t>
            </a:r>
            <a:r>
              <a:rPr lang="zh-TW" altLang="en-US" sz="2600" b="1" u="sng" dirty="0" smtClean="0"/>
              <a:t>題目</a:t>
            </a:r>
            <a:r>
              <a:rPr lang="zh-TW" altLang="en-US" sz="2600" b="1" dirty="0" smtClean="0"/>
              <a:t>時，可能會有什麼困難？</a:t>
            </a:r>
            <a:endParaRPr lang="en-US" altLang="zh-TW" sz="26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endParaRPr lang="en-US" altLang="zh-TW" sz="2600" b="1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None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zh-TW" altLang="en-US" sz="2200" dirty="0" smtClean="0"/>
          </a:p>
        </p:txBody>
      </p:sp>
      <p:sp>
        <p:nvSpPr>
          <p:cNvPr id="3" name="頁尾版面配置區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0" y="4208463"/>
            <a:ext cx="56753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250" y="4724400"/>
            <a:ext cx="5195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6" cstate="print"/>
          <a:srcRect l="6445" t="17250" r="10139" b="4639"/>
          <a:stretch>
            <a:fillRect/>
          </a:stretch>
        </p:blipFill>
        <p:spPr bwMode="auto">
          <a:xfrm>
            <a:off x="323850" y="1916113"/>
            <a:ext cx="8207375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流程圖: 匯合連接點 8">
            <a:hlinkClick r:id="rId7" action="ppaction://hlinksldjump"/>
          </p:cNvPr>
          <p:cNvSpPr/>
          <p:nvPr/>
        </p:nvSpPr>
        <p:spPr>
          <a:xfrm>
            <a:off x="8244408" y="404664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42950"/>
          </a:xfrm>
        </p:spPr>
        <p:txBody>
          <a:bodyPr>
            <a:normAutofit/>
          </a:bodyPr>
          <a:lstStyle/>
          <a:p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數學</a:t>
            </a:r>
            <a:r>
              <a:rPr lang="zh-TW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算式</a:t>
            </a:r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的閱讀理解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smtClean="0"/>
              <a:t>當學生閱讀下列</a:t>
            </a:r>
            <a:r>
              <a:rPr lang="zh-TW" altLang="en-US" sz="2600" b="1" u="sng" smtClean="0"/>
              <a:t>算式</a:t>
            </a:r>
            <a:r>
              <a:rPr lang="zh-TW" altLang="en-US" sz="2600" b="1" smtClean="0"/>
              <a:t>時，可能會有什麼困難？</a:t>
            </a:r>
            <a:endParaRPr lang="en-US" altLang="zh-TW" sz="2600" b="1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endParaRPr lang="en-US" altLang="zh-TW" sz="2600" b="1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zh-TW" altLang="en-US" sz="2200" smtClean="0"/>
          </a:p>
        </p:txBody>
      </p:sp>
      <p:sp>
        <p:nvSpPr>
          <p:cNvPr id="3" name="頁尾版面配置區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A42B0C-1974-4CC1-9404-E0EC28018382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781300"/>
            <a:ext cx="82296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流程圖: 匯合連接點 7">
            <a:hlinkClick r:id="rId5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42950"/>
          </a:xfrm>
        </p:spPr>
        <p:txBody>
          <a:bodyPr>
            <a:normAutofit/>
          </a:bodyPr>
          <a:lstStyle/>
          <a:p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數學</a:t>
            </a:r>
            <a:r>
              <a:rPr lang="zh-TW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定義</a:t>
            </a:r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的閱讀理解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/>
              <a:t>當學生閱讀下列</a:t>
            </a:r>
            <a:r>
              <a:rPr lang="zh-TW" altLang="en-US" sz="2600" b="1" u="sng" dirty="0" smtClean="0"/>
              <a:t>定義</a:t>
            </a:r>
            <a:r>
              <a:rPr lang="zh-TW" altLang="en-US" sz="2600" b="1" dirty="0" smtClean="0"/>
              <a:t>時，可能會有什麼困難？</a:t>
            </a:r>
            <a:endParaRPr lang="en-US" altLang="zh-TW" sz="2600" b="1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zh-TW" altLang="en-US" sz="2200" dirty="0" smtClean="0"/>
              <a:t>函數</a:t>
            </a: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</p:txBody>
      </p:sp>
      <p:sp>
        <p:nvSpPr>
          <p:cNvPr id="3" name="頁尾版面配置區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1D92FDB-28AB-4CA3-B245-8F5E5E3AB549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175" y="3500438"/>
            <a:ext cx="74168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流程圖: 匯合連接點 7">
            <a:hlinkClick r:id="rId5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42950"/>
          </a:xfrm>
        </p:spPr>
        <p:txBody>
          <a:bodyPr>
            <a:normAutofit/>
          </a:bodyPr>
          <a:lstStyle/>
          <a:p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數學</a:t>
            </a:r>
            <a:r>
              <a:rPr lang="zh-TW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性質</a:t>
            </a:r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的閱讀理解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/>
              <a:t>當學生閱讀下列</a:t>
            </a:r>
            <a:r>
              <a:rPr lang="zh-TW" altLang="en-US" sz="2600" b="1" u="sng" dirty="0" smtClean="0"/>
              <a:t>性質</a:t>
            </a:r>
            <a:r>
              <a:rPr lang="zh-TW" altLang="en-US" sz="2600" b="1" dirty="0" smtClean="0"/>
              <a:t>時，可能會有什麼困難？</a:t>
            </a:r>
            <a:endParaRPr lang="en-US" altLang="zh-TW" sz="2600" b="1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zh-TW" altLang="en-US" sz="2200" dirty="0" smtClean="0"/>
              <a:t>中垂線性質</a:t>
            </a: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r>
              <a:rPr lang="zh-TW" altLang="en-US" sz="2200" dirty="0" smtClean="0"/>
              <a:t>中垂線判別性質</a:t>
            </a: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zh-TW" altLang="en-US" sz="2200" dirty="0" smtClean="0"/>
          </a:p>
        </p:txBody>
      </p:sp>
      <p:sp>
        <p:nvSpPr>
          <p:cNvPr id="3" name="頁尾版面配置區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5139C2-4AD7-4915-9682-AA76C2F8A673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284984"/>
            <a:ext cx="570524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869160"/>
            <a:ext cx="7322901" cy="33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流程圖: 匯合連接點 8">
            <a:hlinkClick r:id="rId6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3853960" cy="535161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75431" y="5849906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部編版 四下 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4491030" cy="246965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66147" y="5852043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南一版 八下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149080"/>
            <a:ext cx="4491030" cy="2247321"/>
          </a:xfrm>
          <a:prstGeom prst="rect">
            <a:avLst/>
          </a:prstGeom>
        </p:spPr>
      </p:pic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/>
              <a:t>數學</a:t>
            </a:r>
            <a:r>
              <a:rPr lang="zh-TW" altLang="en-US" dirty="0">
                <a:solidFill>
                  <a:srgbClr val="FF0000"/>
                </a:solidFill>
              </a:rPr>
              <a:t>定義和性質</a:t>
            </a:r>
            <a:r>
              <a:rPr lang="zh-TW" altLang="en-US" dirty="0"/>
              <a:t>的閱讀理解</a:t>
            </a:r>
          </a:p>
        </p:txBody>
      </p:sp>
      <p:sp>
        <p:nvSpPr>
          <p:cNvPr id="11" name="流程圖: 匯合連接點 10">
            <a:hlinkClick r:id="rId5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4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閱讀與數學的關係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「只有數學困難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」的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年級學生比「同時有閱讀和數學困難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RD-MD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」的學生，可更快地學會數學。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「只有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」的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年級學生和「同時有</a:t>
            </a:r>
            <a:r>
              <a:rPr lang="en-US" altLang="zh-TW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RD-MD</a:t>
            </a:r>
            <a:r>
              <a:rPr lang="zh-TW" alt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」的學生，在閱讀學習上差不多。</a:t>
            </a:r>
            <a:endParaRPr lang="en-US" altLang="zh-TW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這個結果告訴我們什麼呢？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閱讀能力影響學生的數學學習</a:t>
            </a:r>
            <a:endParaRPr lang="en-US" altLang="zh-TW" sz="2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zh-TW" altLang="en-US" sz="26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數學能力不影響學生的閱讀學習</a:t>
            </a:r>
            <a:endParaRPr lang="en-US" altLang="zh-TW" sz="26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lvl="1">
              <a:buNone/>
            </a:pPr>
            <a:endParaRPr lang="en-US" altLang="zh-TW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</a:pPr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Jordon, N. C., Kaplan, D., &amp; </a:t>
            </a:r>
            <a:r>
              <a:rPr lang="en-US" altLang="zh-TW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Hanich</a:t>
            </a:r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L. B. </a:t>
            </a:r>
            <a:r>
              <a:rPr lang="zh-TW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zh-TW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Achievement growth in children with learning difficulties in mathematics: Findings of a two-year longitudinal study. </a:t>
            </a:r>
            <a:r>
              <a:rPr lang="en-US" altLang="zh-TW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Educational Psychology</a:t>
            </a:r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TW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zh-TW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TW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586.</a:t>
            </a:r>
            <a:endParaRPr lang="zh-TW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數學證明</a:t>
            </a:r>
            <a:r>
              <a:rPr lang="zh-TW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段落間</a:t>
            </a:r>
            <a:r>
              <a:rPr lang="zh-TW" alt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的閱讀理解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idx="4294967295"/>
          </p:nvPr>
        </p:nvSpPr>
        <p:spPr>
          <a:xfrm>
            <a:off x="0" y="1241425"/>
            <a:ext cx="8229600" cy="182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600" b="1" dirty="0" smtClean="0"/>
              <a:t>當學生閱讀下列</a:t>
            </a:r>
            <a:r>
              <a:rPr lang="zh-TW" altLang="en-US" sz="2600" b="1" u="sng" dirty="0" smtClean="0"/>
              <a:t>證明</a:t>
            </a:r>
            <a:r>
              <a:rPr lang="zh-TW" altLang="en-US" sz="2600" b="1" dirty="0" smtClean="0"/>
              <a:t>時，可能會有什麼困難？</a:t>
            </a:r>
            <a:endParaRPr lang="en-US" altLang="zh-TW" sz="2600" b="1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endParaRPr lang="en-US" altLang="zh-TW" sz="2600" b="1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SzPct val="130000"/>
            </a:pPr>
            <a:r>
              <a:rPr lang="zh-TW" altLang="en-US" sz="2200" b="1" dirty="0" smtClean="0">
                <a:solidFill>
                  <a:srgbClr val="C00000"/>
                </a:solidFill>
              </a:rPr>
              <a:t>插入同位角相等的證明</a:t>
            </a:r>
            <a:endParaRPr lang="en-US" altLang="zh-TW" sz="2200" b="1" dirty="0" smtClean="0">
              <a:solidFill>
                <a:srgbClr val="C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130000"/>
            </a:pPr>
            <a:endParaRPr lang="en-US" altLang="zh-TW" sz="2600" b="1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en-US" altLang="zh-TW" sz="2200" dirty="0" smtClean="0"/>
          </a:p>
          <a:p>
            <a:pPr marL="571500" lvl="1" indent="-228600" eaLnBrk="1" hangingPunct="1">
              <a:lnSpc>
                <a:spcPct val="150000"/>
              </a:lnSpc>
              <a:spcBef>
                <a:spcPct val="0"/>
              </a:spcBef>
              <a:buFont typeface="Courier New" pitchFamily="49" charset="0"/>
              <a:buChar char="o"/>
            </a:pPr>
            <a:endParaRPr lang="zh-TW" altLang="en-US" sz="2200" dirty="0" smtClean="0"/>
          </a:p>
        </p:txBody>
      </p:sp>
      <p:sp>
        <p:nvSpPr>
          <p:cNvPr id="3" name="頁尾版面配置區 2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7AD94DB-1A5E-48D6-B4E9-4F33E9D16357}" type="slidenum">
              <a:rPr kumimoji="0" lang="en-US" altLang="zh-TW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流程圖: 匯合連接點 7">
            <a:hlinkClick r:id="rId4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08" y="1933052"/>
            <a:ext cx="7597424" cy="47950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dirty="0"/>
              <a:t>考試時 ─ 讀特別需要觀察資訊的題目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94421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19"/>
            </a:pP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已知甲、乙、丙、丁四支棒球隊，每隊均與其他三隊各比</a:t>
            </a:r>
            <a:r>
              <a:rPr lang="en-US" altLang="zh-TW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場。表（一）為四隊比賽戰績紀錄表，其中部分資料汙損。根據表中的資料，判別乙隊的獲勝場數為何？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 startAt="19"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4"/>
          <a:stretch/>
        </p:blipFill>
        <p:spPr bwMode="auto">
          <a:xfrm>
            <a:off x="611560" y="3163926"/>
            <a:ext cx="3888432" cy="277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292080" y="4553296"/>
            <a:ext cx="331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年國中教育會考─數學科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cap.ntnu.edu.tw/files.html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流程圖: 匯合連接點 6">
            <a:hlinkClick r:id="rId4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dirty="0"/>
              <a:t>考試時 ─讀特別需要理解語意的題目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28803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罐頭工廠生產了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400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個罐頭並排成一列，由左至右分別標記號碼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1~400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。檢驗員從中抽出罐頭檢驗，首先抽出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號罐頭，之後向右走，並以某個固定的間隔陸續抽出罐頭。若此檢驗員抽出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個罐頭後，無法再依此方式抽出第</a:t>
            </a:r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個，則最後一個抽出的罐頭號碼為何？請寫出所有可能的答案與計算過程。</a:t>
            </a:r>
            <a:endParaRPr lang="en-US" altLang="zh-TW" sz="28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795710" y="4365104"/>
            <a:ext cx="3315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年國中教育會考─數學科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cap.ntnu.edu.tw/files.html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流程圖: 匯合連接點 7">
            <a:hlinkClick r:id="rId3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4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2265" y="-2764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dirty="0"/>
              <a:t>上課時 ─ 探索新想法：臆測（</a:t>
            </a:r>
            <a:r>
              <a:rPr lang="en-US" altLang="zh-TW" dirty="0"/>
              <a:t>+</a:t>
            </a:r>
            <a:r>
              <a:rPr lang="zh-TW" altLang="en-US" dirty="0"/>
              <a:t>閱讀）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32048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063" y="761159"/>
            <a:ext cx="4090417" cy="57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圖: 匯合連接點 6">
            <a:hlinkClick r:id="rId4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0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2265" y="-2764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dirty="0"/>
              <a:t>上課時 ─學習新想法：閱讀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67" y="764704"/>
            <a:ext cx="3775666" cy="570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圖: 匯合連接點 4">
            <a:hlinkClick r:id="rId3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2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72265" y="-2764"/>
            <a:ext cx="8229600" cy="706090"/>
          </a:xfrm>
        </p:spPr>
        <p:txBody>
          <a:bodyPr>
            <a:normAutofit/>
          </a:bodyPr>
          <a:lstStyle/>
          <a:p>
            <a:r>
              <a:rPr lang="zh-TW" altLang="en-US" dirty="0"/>
              <a:t>上課時 ─應用不同想法：建模（</a:t>
            </a:r>
            <a:r>
              <a:rPr lang="en-US" altLang="zh-TW" dirty="0"/>
              <a:t>+</a:t>
            </a:r>
            <a:r>
              <a:rPr lang="zh-TW" altLang="en-US" dirty="0"/>
              <a:t>閱讀）</a:t>
            </a:r>
            <a:endParaRPr lang="en-US" altLang="zh-TW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9314"/>
            <a:ext cx="3449834" cy="549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59764"/>
            <a:ext cx="2918321" cy="539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圖: 匯合連接點 6">
            <a:hlinkClick r:id="rId4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3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評析不同想法：討論（</a:t>
            </a:r>
            <a:r>
              <a:rPr lang="en-US" altLang="zh-TW" dirty="0"/>
              <a:t>+</a:t>
            </a:r>
            <a:r>
              <a:rPr lang="zh-TW" altLang="en-US" dirty="0"/>
              <a:t>閱讀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960439"/>
          </a:xfrm>
        </p:spPr>
        <p:txBody>
          <a:bodyPr>
            <a:normAutofit/>
          </a:bodyPr>
          <a:lstStyle/>
          <a:p>
            <a:r>
              <a:rPr lang="zh-TW" altLang="en-US" dirty="0"/>
              <a:t>講述的時間減少</a:t>
            </a:r>
            <a:r>
              <a:rPr lang="zh-TW" altLang="en-US" dirty="0" smtClean="0"/>
              <a:t>，讓給</a:t>
            </a:r>
            <a:r>
              <a:rPr lang="zh-TW" altLang="en-US" dirty="0"/>
              <a:t>學生表現的機會。</a:t>
            </a:r>
          </a:p>
          <a:p>
            <a:r>
              <a:rPr lang="zh-TW" altLang="en-US" dirty="0" smtClean="0"/>
              <a:t>評量</a:t>
            </a:r>
            <a:r>
              <a:rPr lang="zh-TW" altLang="en-US" dirty="0"/>
              <a:t>的方式變多變</a:t>
            </a:r>
            <a:r>
              <a:rPr lang="zh-TW" altLang="en-US" dirty="0" smtClean="0"/>
              <a:t>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（</a:t>
            </a:r>
            <a:r>
              <a:rPr lang="zh-TW" altLang="en-US" dirty="0"/>
              <a:t>發表、口試、綜合評量等等）</a:t>
            </a:r>
          </a:p>
          <a:p>
            <a:r>
              <a:rPr lang="zh-TW" altLang="en-US" dirty="0" smtClean="0"/>
              <a:t>過程中，學生</a:t>
            </a:r>
            <a:r>
              <a:rPr lang="zh-TW" altLang="en-US" dirty="0"/>
              <a:t>真的能看到自己的成果和</a:t>
            </a:r>
            <a:r>
              <a:rPr lang="zh-TW" altLang="en-US" dirty="0" smtClean="0"/>
              <a:t>進步。</a:t>
            </a:r>
            <a:endParaRPr lang="zh-TW" altLang="en-US" dirty="0"/>
          </a:p>
          <a:p>
            <a:r>
              <a:rPr lang="zh-TW" altLang="en-US" dirty="0" smtClean="0"/>
              <a:t>增進同儕之間的合作與互補。</a:t>
            </a:r>
            <a:endParaRPr lang="zh-TW" altLang="en-US" dirty="0"/>
          </a:p>
        </p:txBody>
      </p:sp>
      <p:sp>
        <p:nvSpPr>
          <p:cNvPr id="4" name="流程圖: 匯合連接點 3">
            <a:hlinkClick r:id="rId2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3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提供學生需要視覺化策略輔助文字說明的學習機會</a:t>
            </a:r>
            <a:endParaRPr lang="zh-TW" altLang="en-US" sz="2800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37606" y="1484313"/>
            <a:ext cx="66687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流程圖: 匯合連接點 6">
            <a:hlinkClick r:id="rId4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99856" cy="1066130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提供學生需要拼音記憶（認詞斷句）的學習機會</a:t>
            </a:r>
            <a:endParaRPr lang="zh-TW" altLang="en-US" sz="2800" dirty="0"/>
          </a:p>
        </p:txBody>
      </p:sp>
      <p:pic>
        <p:nvPicPr>
          <p:cNvPr id="6" name="圖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3" y="1527103"/>
            <a:ext cx="6087466" cy="4980013"/>
          </a:xfrm>
          <a:prstGeom prst="rect">
            <a:avLst/>
          </a:prstGeom>
        </p:spPr>
      </p:pic>
      <p:sp>
        <p:nvSpPr>
          <p:cNvPr id="7" name="流程圖: 匯合連接點 6">
            <a:hlinkClick r:id="rId3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80811"/>
          </a:xfrm>
        </p:spPr>
        <p:txBody>
          <a:bodyPr>
            <a:noAutofit/>
          </a:bodyPr>
          <a:lstStyle/>
          <a:p>
            <a:r>
              <a:rPr lang="zh-TW" altLang="en-US" sz="2800" dirty="0" smtClean="0"/>
              <a:t>提供學生有意義地認識（命名活動）數學名詞的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學習機會</a:t>
            </a:r>
            <a:endParaRPr lang="zh-TW" altLang="en-US" sz="2800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給出圖形和不同組型的角，學生觀察、建構和命名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從一個特殊的概念名稱出發，猜想還有哪些相關的概念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圓心角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1989" name="圖片 2"/>
          <p:cNvPicPr>
            <a:picLocks noChangeAspect="1" noChangeArrowheads="1"/>
          </p:cNvPicPr>
          <p:nvPr/>
        </p:nvPicPr>
        <p:blipFill>
          <a:blip r:embed="rId2" cstate="print"/>
          <a:srcRect l="9428" t="3813" r="7062" b="8969"/>
          <a:stretch>
            <a:fillRect/>
          </a:stretch>
        </p:blipFill>
        <p:spPr bwMode="auto">
          <a:xfrm>
            <a:off x="5292080" y="2132855"/>
            <a:ext cx="1872481" cy="184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群組 14"/>
          <p:cNvGrpSpPr/>
          <p:nvPr/>
        </p:nvGrpSpPr>
        <p:grpSpPr>
          <a:xfrm>
            <a:off x="5796136" y="4952330"/>
            <a:ext cx="1778496" cy="1706488"/>
            <a:chOff x="4788024" y="4869160"/>
            <a:chExt cx="1778496" cy="1706488"/>
          </a:xfrm>
        </p:grpSpPr>
        <p:sp>
          <p:nvSpPr>
            <p:cNvPr id="8" name="橢圓 7"/>
            <p:cNvSpPr/>
            <p:nvPr/>
          </p:nvSpPr>
          <p:spPr>
            <a:xfrm>
              <a:off x="4788024" y="4869160"/>
              <a:ext cx="1778496" cy="170648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/>
            <p:cNvCxnSpPr>
              <a:endCxn id="8" idx="7"/>
            </p:cNvCxnSpPr>
            <p:nvPr/>
          </p:nvCxnSpPr>
          <p:spPr>
            <a:xfrm flipV="1">
              <a:off x="5652120" y="5119069"/>
              <a:ext cx="653945" cy="614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>
              <a:endCxn id="8" idx="5"/>
            </p:cNvCxnSpPr>
            <p:nvPr/>
          </p:nvCxnSpPr>
          <p:spPr>
            <a:xfrm>
              <a:off x="5652120" y="5733256"/>
              <a:ext cx="653945" cy="5924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流程圖: 匯合連接點 6">
            <a:hlinkClick r:id="rId3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閱讀與數學的關係交織於數學素養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學習目標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567731" y="1340768"/>
            <a:ext cx="6008538" cy="4176464"/>
            <a:chOff x="1731814" y="1556792"/>
            <a:chExt cx="6008538" cy="4176464"/>
          </a:xfrm>
        </p:grpSpPr>
        <p:sp>
          <p:nvSpPr>
            <p:cNvPr id="30" name="雲朵形 29"/>
            <p:cNvSpPr/>
            <p:nvPr/>
          </p:nvSpPr>
          <p:spPr>
            <a:xfrm>
              <a:off x="5508104" y="1988840"/>
              <a:ext cx="1562472" cy="914400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專題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研究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群組 15"/>
            <p:cNvGrpSpPr/>
            <p:nvPr/>
          </p:nvGrpSpPr>
          <p:grpSpPr>
            <a:xfrm>
              <a:off x="1731814" y="3958034"/>
              <a:ext cx="6008538" cy="1775222"/>
              <a:chOff x="2192809" y="3981376"/>
              <a:chExt cx="4678363" cy="1352550"/>
            </a:xfrm>
          </p:grpSpPr>
          <p:sp>
            <p:nvSpPr>
              <p:cNvPr id="1026" name="AutoShape 52"/>
              <p:cNvSpPr>
                <a:spLocks noChangeArrowheads="1"/>
              </p:cNvSpPr>
              <p:nvPr/>
            </p:nvSpPr>
            <p:spPr bwMode="auto">
              <a:xfrm rot="10800000">
                <a:off x="2627784" y="4221088"/>
                <a:ext cx="3943350" cy="1073150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cxnSp>
            <p:nvCxnSpPr>
              <p:cNvPr id="1030" name="AutoShape 10"/>
              <p:cNvCxnSpPr>
                <a:cxnSpLocks noChangeShapeType="1"/>
              </p:cNvCxnSpPr>
              <p:nvPr/>
            </p:nvCxnSpPr>
            <p:spPr bwMode="auto">
              <a:xfrm>
                <a:off x="3131840" y="4509120"/>
                <a:ext cx="720080" cy="36004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27" name="Oval 4"/>
              <p:cNvSpPr>
                <a:spLocks noChangeArrowheads="1"/>
              </p:cNvSpPr>
              <p:nvPr/>
            </p:nvSpPr>
            <p:spPr bwMode="auto">
              <a:xfrm>
                <a:off x="2192809" y="3981376"/>
                <a:ext cx="1276350" cy="6096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rPr>
                  <a:t>知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28" name="Oval 5"/>
              <p:cNvSpPr>
                <a:spLocks noChangeArrowheads="1"/>
              </p:cNvSpPr>
              <p:nvPr/>
            </p:nvSpPr>
            <p:spPr bwMode="auto">
              <a:xfrm>
                <a:off x="3802534" y="4724326"/>
                <a:ext cx="1276350" cy="6096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rPr>
                  <a:t>用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1029" name="Oval 6"/>
              <p:cNvSpPr>
                <a:spLocks noChangeArrowheads="1"/>
              </p:cNvSpPr>
              <p:nvPr/>
            </p:nvSpPr>
            <p:spPr bwMode="auto">
              <a:xfrm>
                <a:off x="5507509" y="3981376"/>
                <a:ext cx="1363663" cy="6096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rPr>
                  <a:t>觀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cxnSp>
            <p:nvCxnSpPr>
              <p:cNvPr id="1031" name="AutoShape 11"/>
              <p:cNvCxnSpPr>
                <a:cxnSpLocks noChangeShapeType="1"/>
              </p:cNvCxnSpPr>
              <p:nvPr/>
            </p:nvCxnSpPr>
            <p:spPr bwMode="auto">
              <a:xfrm>
                <a:off x="3469159" y="4229026"/>
                <a:ext cx="2057400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2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5076056" y="4581129"/>
                <a:ext cx="864096" cy="432047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5" name="群組 14"/>
            <p:cNvGrpSpPr/>
            <p:nvPr/>
          </p:nvGrpSpPr>
          <p:grpSpPr>
            <a:xfrm>
              <a:off x="2411760" y="2397546"/>
              <a:ext cx="4553744" cy="2736304"/>
              <a:chOff x="2996828" y="2564904"/>
              <a:chExt cx="3176588" cy="1828800"/>
            </a:xfrm>
          </p:grpSpPr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>
                <a:off x="3923928" y="2564904"/>
                <a:ext cx="1230313" cy="55721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ea typeface="新細明體" pitchFamily="18" charset="-120"/>
                    <a:cs typeface="新細明體" pitchFamily="18" charset="-120"/>
                  </a:rPr>
                  <a:t>學</a:t>
                </a:r>
                <a:endParaRPr kumimoji="1" lang="zh-TW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 flipV="1">
                <a:off x="4530353" y="3122117"/>
                <a:ext cx="0" cy="1271587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2996828" y="3034804"/>
                <a:ext cx="1047750" cy="67945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 flipH="1" flipV="1">
                <a:off x="5025653" y="3034804"/>
                <a:ext cx="1147763" cy="67945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26" name="雲朵形 25"/>
            <p:cNvSpPr/>
            <p:nvPr/>
          </p:nvSpPr>
          <p:spPr>
            <a:xfrm>
              <a:off x="2339752" y="1988840"/>
              <a:ext cx="1562472" cy="914400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診斷式臆測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雲朵形 27"/>
            <p:cNvSpPr/>
            <p:nvPr/>
          </p:nvSpPr>
          <p:spPr>
            <a:xfrm>
              <a:off x="3419872" y="1556792"/>
              <a:ext cx="1562472" cy="914400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建模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活動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雲朵形 28"/>
            <p:cNvSpPr/>
            <p:nvPr/>
          </p:nvSpPr>
          <p:spPr>
            <a:xfrm>
              <a:off x="3419872" y="2132856"/>
              <a:ext cx="2592288" cy="720080"/>
            </a:xfrm>
            <a:prstGeom prst="cloud">
              <a:avLst/>
            </a:prstGeom>
            <a:solidFill>
              <a:srgbClr val="FFFF0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讀寫溝通</a:t>
              </a:r>
              <a:endParaRPr lang="en-US" altLang="zh-TW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雲朵形 26"/>
            <p:cNvSpPr/>
            <p:nvPr/>
          </p:nvSpPr>
          <p:spPr>
            <a:xfrm>
              <a:off x="4427984" y="1556792"/>
              <a:ext cx="1562472" cy="914400"/>
            </a:xfrm>
            <a:prstGeom prst="cloud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探究</a:t>
              </a:r>
              <a:endParaRPr lang="en-US" altLang="zh-TW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dirty="0" smtClean="0">
                  <a:solidFill>
                    <a:schemeClr val="tx1"/>
                  </a:solidFill>
                </a:rPr>
                <a:t>活動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973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sz="3600" dirty="0" smtClean="0"/>
              <a:t>提供學生深度處理字詞意義的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學習機會</a:t>
            </a:r>
            <a:r>
              <a:rPr lang="en-US" altLang="zh-TW" sz="3600" dirty="0" smtClean="0">
                <a:ea typeface="新細明體" charset="-120"/>
              </a:rPr>
              <a:t/>
            </a:r>
            <a:br>
              <a:rPr lang="en-US" altLang="zh-TW" sz="36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Verbal and Visual Word Association – </a:t>
            </a:r>
            <a:r>
              <a:rPr lang="zh-TW" altLang="en-US" sz="1800" dirty="0" smtClean="0">
                <a:ea typeface="新細明體" charset="-120"/>
              </a:rPr>
              <a:t>（</a:t>
            </a:r>
            <a:r>
              <a:rPr lang="en-US" altLang="zh-TW" sz="1800" dirty="0" smtClean="0">
                <a:ea typeface="新細明體" charset="-120"/>
              </a:rPr>
              <a:t>Barton &amp; </a:t>
            </a:r>
            <a:r>
              <a:rPr lang="en-US" altLang="zh-TW" sz="1800" dirty="0" err="1" smtClean="0">
                <a:ea typeface="新細明體" charset="-120"/>
              </a:rPr>
              <a:t>Heidema</a:t>
            </a:r>
            <a:r>
              <a:rPr lang="en-US" altLang="zh-TW" sz="1800" dirty="0" smtClean="0">
                <a:ea typeface="新細明體" charset="-120"/>
              </a:rPr>
              <a:t>, 2002</a:t>
            </a:r>
            <a:r>
              <a:rPr lang="zh-TW" altLang="en-US" sz="1800" dirty="0" smtClean="0">
                <a:ea typeface="新細明體" charset="-120"/>
              </a:rPr>
              <a:t>）</a:t>
            </a:r>
            <a:endParaRPr lang="en-US" altLang="zh-TW" sz="1800" dirty="0" smtClean="0">
              <a:ea typeface="新細明體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12762" y="1628800"/>
            <a:ext cx="8174038" cy="4449763"/>
            <a:chOff x="773013" y="1795462"/>
            <a:chExt cx="8174038" cy="4449763"/>
          </a:xfrm>
        </p:grpSpPr>
        <p:grpSp>
          <p:nvGrpSpPr>
            <p:cNvPr id="2" name="群組 1"/>
            <p:cNvGrpSpPr/>
            <p:nvPr/>
          </p:nvGrpSpPr>
          <p:grpSpPr>
            <a:xfrm>
              <a:off x="773013" y="1795462"/>
              <a:ext cx="8174038" cy="4449763"/>
              <a:chOff x="533400" y="1660525"/>
              <a:chExt cx="8174038" cy="4449763"/>
            </a:xfrm>
          </p:grpSpPr>
          <p:sp>
            <p:nvSpPr>
              <p:cNvPr id="28677" name="Rectangle 4"/>
              <p:cNvSpPr>
                <a:spLocks noChangeArrowheads="1"/>
              </p:cNvSpPr>
              <p:nvPr/>
            </p:nvSpPr>
            <p:spPr bwMode="auto">
              <a:xfrm>
                <a:off x="533400" y="1690688"/>
                <a:ext cx="8153400" cy="441960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28678" name="Line 7"/>
              <p:cNvSpPr>
                <a:spLocks noChangeShapeType="1"/>
              </p:cNvSpPr>
              <p:nvPr/>
            </p:nvSpPr>
            <p:spPr bwMode="auto">
              <a:xfrm flipH="1">
                <a:off x="4624388" y="1660525"/>
                <a:ext cx="1587" cy="4422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679" name="Line 8"/>
              <p:cNvSpPr>
                <a:spLocks noChangeShapeType="1"/>
              </p:cNvSpPr>
              <p:nvPr/>
            </p:nvSpPr>
            <p:spPr bwMode="auto">
              <a:xfrm flipV="1">
                <a:off x="533400" y="3740150"/>
                <a:ext cx="8174038" cy="23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8680" name="Text Box 10"/>
            <p:cNvSpPr txBox="1">
              <a:spLocks noChangeArrowheads="1"/>
            </p:cNvSpPr>
            <p:nvPr/>
          </p:nvSpPr>
          <p:spPr bwMode="auto">
            <a:xfrm>
              <a:off x="1115616" y="4581128"/>
              <a:ext cx="3101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TW" altLang="en-US" sz="2400" b="1" dirty="0" smtClean="0">
                  <a:ea typeface="新細明體" pitchFamily="18" charset="-120"/>
                </a:rPr>
                <a:t>和此定義相關的詞彙</a:t>
              </a:r>
              <a:endParaRPr lang="en-US" altLang="zh-TW" sz="2400" b="1" dirty="0">
                <a:ea typeface="新細明體" pitchFamily="18" charset="-120"/>
              </a:endParaRPr>
            </a:p>
          </p:txBody>
        </p:sp>
        <p:sp>
          <p:nvSpPr>
            <p:cNvPr id="28681" name="Text Box 11"/>
            <p:cNvSpPr txBox="1">
              <a:spLocks noChangeArrowheads="1"/>
            </p:cNvSpPr>
            <p:nvPr/>
          </p:nvSpPr>
          <p:spPr bwMode="auto">
            <a:xfrm>
              <a:off x="5024438" y="2538413"/>
              <a:ext cx="35798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TW" altLang="en-US" sz="2400" b="1" dirty="0" smtClean="0">
                  <a:ea typeface="新細明體" pitchFamily="18" charset="-120"/>
                </a:rPr>
                <a:t>不同表徵：表格、圖形</a:t>
              </a:r>
              <a:r>
                <a:rPr lang="en-US" altLang="zh-TW" sz="2400" b="1" dirty="0" smtClean="0">
                  <a:ea typeface="新細明體" pitchFamily="18" charset="-120"/>
                </a:rPr>
                <a:t>…</a:t>
              </a:r>
              <a:endParaRPr lang="en-US" altLang="zh-TW" sz="2400" b="1" dirty="0">
                <a:ea typeface="新細明體" pitchFamily="18" charset="-120"/>
              </a:endParaRPr>
            </a:p>
          </p:txBody>
        </p:sp>
        <p:sp>
          <p:nvSpPr>
            <p:cNvPr id="28682" name="Text Box 12"/>
            <p:cNvSpPr txBox="1">
              <a:spLocks noChangeArrowheads="1"/>
            </p:cNvSpPr>
            <p:nvPr/>
          </p:nvSpPr>
          <p:spPr bwMode="auto">
            <a:xfrm>
              <a:off x="1331640" y="2420888"/>
              <a:ext cx="25922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TW" altLang="en-US" sz="2400" dirty="0" smtClean="0">
                  <a:solidFill>
                    <a:srgbClr val="FF0000"/>
                  </a:solidFill>
                  <a:ea typeface="新細明體" pitchFamily="18" charset="-120"/>
                </a:rPr>
                <a:t>數學名稱和定義</a:t>
              </a:r>
              <a:endParaRPr lang="en-US" altLang="zh-TW" sz="2400" dirty="0">
                <a:solidFill>
                  <a:srgbClr val="FF0000"/>
                </a:solidFill>
                <a:ea typeface="新細明體" pitchFamily="18" charset="-120"/>
              </a:endParaRPr>
            </a:p>
          </p:txBody>
        </p:sp>
        <p:sp>
          <p:nvSpPr>
            <p:cNvPr id="28683" name="Text Box 13"/>
            <p:cNvSpPr txBox="1">
              <a:spLocks noChangeArrowheads="1"/>
            </p:cNvSpPr>
            <p:nvPr/>
          </p:nvSpPr>
          <p:spPr bwMode="auto">
            <a:xfrm>
              <a:off x="4860032" y="4357688"/>
              <a:ext cx="3888431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TW" altLang="en-US" sz="2400" b="1" dirty="0" smtClean="0">
                  <a:ea typeface="新細明體" pitchFamily="18" charset="-120"/>
                </a:rPr>
                <a:t>和此概念相關的想法：</a:t>
              </a:r>
              <a:endParaRPr lang="en-US" altLang="zh-TW" sz="2400" b="1" dirty="0" smtClean="0">
                <a:ea typeface="新細明體" pitchFamily="18" charset="-12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TW" altLang="en-US" sz="2400" b="1" dirty="0" smtClean="0">
                  <a:ea typeface="新細明體" pitchFamily="18" charset="-120"/>
                </a:rPr>
                <a:t>註解、水平連結、垂直連結、</a:t>
              </a:r>
              <a:endParaRPr lang="en-US" altLang="zh-TW" sz="2400" b="1" dirty="0" smtClean="0">
                <a:ea typeface="新細明體" pitchFamily="18" charset="-12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TW" altLang="en-US" sz="2400" b="1" dirty="0" smtClean="0">
                  <a:ea typeface="新細明體" pitchFamily="18" charset="-120"/>
                </a:rPr>
                <a:t>擬題</a:t>
              </a:r>
              <a:endParaRPr lang="en-US" altLang="zh-TW" sz="2400" b="1" dirty="0"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TW" sz="3600" b="1" dirty="0" smtClean="0">
                <a:ea typeface="新細明體" charset="-120"/>
              </a:rPr>
              <a:t>Example of a Vocabulary Strategy</a:t>
            </a:r>
            <a:r>
              <a:rPr lang="en-US" altLang="zh-TW" sz="3600" dirty="0" smtClean="0">
                <a:ea typeface="新細明體" charset="-120"/>
              </a:rPr>
              <a:t/>
            </a:r>
            <a:br>
              <a:rPr lang="en-US" altLang="zh-TW" sz="3600" dirty="0" smtClean="0">
                <a:ea typeface="新細明體" charset="-120"/>
              </a:rPr>
            </a:br>
            <a:r>
              <a:rPr lang="en-US" altLang="zh-TW" sz="2400" dirty="0" smtClean="0">
                <a:ea typeface="新細明體" charset="-120"/>
              </a:rPr>
              <a:t>Verbal and Visual Word Association – </a:t>
            </a:r>
            <a:r>
              <a:rPr lang="zh-TW" altLang="en-US" sz="1800" dirty="0" smtClean="0">
                <a:ea typeface="新細明體" charset="-120"/>
              </a:rPr>
              <a:t>（</a:t>
            </a:r>
            <a:r>
              <a:rPr lang="en-US" altLang="zh-TW" sz="1800" dirty="0" smtClean="0">
                <a:ea typeface="新細明體" charset="-120"/>
              </a:rPr>
              <a:t>Barton &amp; </a:t>
            </a:r>
            <a:r>
              <a:rPr lang="en-US" altLang="zh-TW" sz="1800" dirty="0" err="1" smtClean="0">
                <a:ea typeface="新細明體" charset="-120"/>
              </a:rPr>
              <a:t>Heidema</a:t>
            </a:r>
            <a:r>
              <a:rPr lang="en-US" altLang="zh-TW" sz="1800" dirty="0" smtClean="0">
                <a:ea typeface="新細明體" charset="-120"/>
              </a:rPr>
              <a:t>, 2002</a:t>
            </a:r>
            <a:r>
              <a:rPr lang="zh-TW" altLang="en-US" sz="1800" dirty="0" smtClean="0">
                <a:ea typeface="新細明體" charset="-120"/>
              </a:rPr>
              <a:t>）</a:t>
            </a:r>
            <a:endParaRPr lang="en-US" altLang="zh-TW" sz="1800" dirty="0" smtClean="0">
              <a:ea typeface="新細明體" charset="-120"/>
            </a:endParaRP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5165725" y="2173288"/>
            <a:ext cx="60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zh-TW">
              <a:ea typeface="新細明體" pitchFamily="18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493712" y="1268760"/>
            <a:ext cx="8193088" cy="5771019"/>
            <a:chOff x="514350" y="1660525"/>
            <a:chExt cx="8193088" cy="57710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533400" y="1690688"/>
              <a:ext cx="8153400" cy="48346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9702" name="Line 5"/>
            <p:cNvSpPr>
              <a:spLocks noChangeShapeType="1"/>
            </p:cNvSpPr>
            <p:nvPr/>
          </p:nvSpPr>
          <p:spPr bwMode="auto">
            <a:xfrm flipH="1">
              <a:off x="4625974" y="1660525"/>
              <a:ext cx="0" cy="4864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 flipV="1">
              <a:off x="4625976" y="3740150"/>
              <a:ext cx="4081462" cy="23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04" name="Text Box 7"/>
            <p:cNvSpPr txBox="1">
              <a:spLocks noChangeArrowheads="1"/>
            </p:cNvSpPr>
            <p:nvPr/>
          </p:nvSpPr>
          <p:spPr bwMode="auto">
            <a:xfrm>
              <a:off x="960438" y="1774825"/>
              <a:ext cx="3398837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z="2400" b="1" dirty="0">
                  <a:ea typeface="新細明體" pitchFamily="18" charset="-120"/>
                </a:rPr>
                <a:t>Root, Zero, Factor, Solution, x-intercept</a:t>
              </a:r>
              <a:endParaRPr lang="en-US" altLang="zh-TW" sz="2400" dirty="0">
                <a:ea typeface="新細明體" pitchFamily="18" charset="-12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514350" y="2722563"/>
              <a:ext cx="4243388" cy="4708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Each word can represent the answer to the function </a:t>
              </a:r>
              <a:r>
                <a:rPr lang="en-US" altLang="zh-TW" sz="2000" b="1" i="1" dirty="0" smtClean="0">
                  <a:latin typeface="Bradley Hand ITC" pitchFamily="66" charset="0"/>
                  <a:ea typeface="新細明體" pitchFamily="18" charset="-120"/>
                </a:rPr>
                <a:t>y=f</a:t>
              </a:r>
              <a:r>
                <a:rPr lang="zh-TW" altLang="en-US" sz="2000" b="1" i="1" dirty="0" smtClean="0">
                  <a:latin typeface="Bradley Hand ITC" pitchFamily="66" charset="0"/>
                  <a:ea typeface="新細明體" pitchFamily="18" charset="-120"/>
                </a:rPr>
                <a:t>（</a:t>
              </a:r>
              <a:r>
                <a:rPr lang="en-US" altLang="zh-TW" sz="2000" b="1" i="1" dirty="0" smtClean="0">
                  <a:latin typeface="Bradley Hand ITC" pitchFamily="66" charset="0"/>
                  <a:ea typeface="新細明體" pitchFamily="18" charset="-120"/>
                </a:rPr>
                <a:t>x</a:t>
              </a:r>
              <a:r>
                <a:rPr lang="zh-TW" altLang="en-US" sz="2000" b="1" i="1" dirty="0" smtClean="0">
                  <a:latin typeface="Bradley Hand ITC" pitchFamily="66" charset="0"/>
                  <a:ea typeface="新細明體" pitchFamily="18" charset="-120"/>
                </a:rPr>
                <a:t>）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 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where </a:t>
              </a:r>
              <a:r>
                <a:rPr lang="en-US" altLang="zh-TW" sz="2000" b="1" i="1" dirty="0" smtClean="0">
                  <a:latin typeface="Bradley Hand ITC" pitchFamily="66" charset="0"/>
                  <a:ea typeface="新細明體" pitchFamily="18" charset="-120"/>
                </a:rPr>
                <a:t>f</a:t>
              </a:r>
              <a:r>
                <a:rPr lang="zh-TW" altLang="en-US" sz="2000" b="1" i="1" dirty="0" smtClean="0">
                  <a:latin typeface="Bradley Hand ITC" pitchFamily="66" charset="0"/>
                  <a:ea typeface="新細明體" pitchFamily="18" charset="-120"/>
                </a:rPr>
                <a:t>（</a:t>
              </a:r>
              <a:r>
                <a:rPr lang="en-US" altLang="zh-TW" sz="2000" b="1" i="1" dirty="0" smtClean="0">
                  <a:latin typeface="Bradley Hand ITC" pitchFamily="66" charset="0"/>
                  <a:ea typeface="新細明體" pitchFamily="18" charset="-120"/>
                </a:rPr>
                <a:t>a</a:t>
              </a:r>
              <a:r>
                <a:rPr lang="zh-TW" altLang="en-US" sz="2000" b="1" i="1" dirty="0" smtClean="0">
                  <a:latin typeface="Bradley Hand ITC" pitchFamily="66" charset="0"/>
                  <a:ea typeface="新細明體" pitchFamily="18" charset="-120"/>
                </a:rPr>
                <a:t>）</a:t>
              </a:r>
              <a:r>
                <a:rPr lang="en-US" altLang="zh-TW" sz="2000" b="1" i="1" dirty="0" smtClean="0">
                  <a:latin typeface="Bradley Hand ITC" pitchFamily="66" charset="0"/>
                  <a:ea typeface="新細明體" pitchFamily="18" charset="-120"/>
                </a:rPr>
                <a:t>=</a:t>
              </a:r>
              <a:r>
                <a:rPr lang="en-US" altLang="zh-TW" sz="2000" b="1" i="1" dirty="0">
                  <a:latin typeface="Bradley Hand ITC" pitchFamily="66" charset="0"/>
                  <a:ea typeface="新細明體" pitchFamily="18" charset="-120"/>
                </a:rPr>
                <a:t>0 and a is a root, zero, factor, solution, and x-intercept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-Point 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（</a:t>
              </a:r>
              <a:r>
                <a:rPr lang="en-US" altLang="zh-TW" sz="2000" b="1" dirty="0" err="1" smtClean="0">
                  <a:latin typeface="Bradley Hand ITC" pitchFamily="66" charset="0"/>
                  <a:ea typeface="新細明體" pitchFamily="18" charset="-120"/>
                </a:rPr>
                <a:t>a,0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）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 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is the </a:t>
              </a:r>
              <a:r>
                <a:rPr lang="en-US" altLang="zh-TW" sz="2000" b="1" u="sng" dirty="0">
                  <a:latin typeface="Bradley Hand ITC" pitchFamily="66" charset="0"/>
                  <a:ea typeface="新細明體" pitchFamily="18" charset="-120"/>
                </a:rPr>
                <a:t>x-intercept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 of the graph of 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y=f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（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x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）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                      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-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number </a:t>
              </a:r>
              <a:r>
                <a:rPr lang="en-US" altLang="zh-TW" sz="2000" b="1" i="1" dirty="0">
                  <a:latin typeface="Bradley Hand ITC" pitchFamily="66" charset="0"/>
                  <a:ea typeface="新細明體" pitchFamily="18" charset="-120"/>
                </a:rPr>
                <a:t>a 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is a </a:t>
              </a:r>
              <a:r>
                <a:rPr lang="en-US" altLang="zh-TW" sz="2000" b="1" u="sng" dirty="0">
                  <a:latin typeface="Bradley Hand ITC" pitchFamily="66" charset="0"/>
                  <a:ea typeface="新細明體" pitchFamily="18" charset="-120"/>
                </a:rPr>
                <a:t>zero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 of the function</a:t>
              </a:r>
              <a:r>
                <a:rPr lang="en-US" altLang="zh-TW" sz="2000" b="1" i="1" dirty="0">
                  <a:latin typeface="Bradley Hand ITC" pitchFamily="66" charset="0"/>
                  <a:ea typeface="新細明體" pitchFamily="18" charset="-120"/>
                </a:rPr>
                <a:t> f                                       -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number </a:t>
              </a:r>
              <a:r>
                <a:rPr lang="en-US" altLang="zh-TW" sz="2000" b="1" i="1" dirty="0">
                  <a:latin typeface="Bradley Hand ITC" pitchFamily="66" charset="0"/>
                  <a:ea typeface="新細明體" pitchFamily="18" charset="-120"/>
                </a:rPr>
                <a:t>a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 is a </a:t>
              </a:r>
              <a:r>
                <a:rPr lang="en-US" altLang="zh-TW" sz="2000" b="1" u="sng" dirty="0">
                  <a:latin typeface="Bradley Hand ITC" pitchFamily="66" charset="0"/>
                  <a:ea typeface="新細明體" pitchFamily="18" charset="-120"/>
                </a:rPr>
                <a:t>solution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 of 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f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（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x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）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=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0       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-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（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x-a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）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 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is a </a:t>
              </a:r>
              <a:r>
                <a:rPr lang="en-US" altLang="zh-TW" sz="2000" b="1" u="sng" dirty="0">
                  <a:latin typeface="Bradley Hand ITC" pitchFamily="66" charset="0"/>
                  <a:ea typeface="新細明體" pitchFamily="18" charset="-120"/>
                </a:rPr>
                <a:t>factor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 of polynomial 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f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（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x</a:t>
              </a:r>
              <a:r>
                <a:rPr lang="zh-TW" altLang="en-US" sz="2000" b="1" dirty="0" smtClean="0">
                  <a:latin typeface="Bradley Hand ITC" pitchFamily="66" charset="0"/>
                  <a:ea typeface="新細明體" pitchFamily="18" charset="-120"/>
                </a:rPr>
                <a:t>）</a:t>
              </a:r>
              <a:r>
                <a:rPr lang="en-US" altLang="zh-TW" sz="2000" b="1" dirty="0" smtClean="0">
                  <a:latin typeface="Bradley Hand ITC" pitchFamily="66" charset="0"/>
                  <a:ea typeface="新細明體" pitchFamily="18" charset="-120"/>
                </a:rPr>
                <a:t>   -</a:t>
              </a:r>
              <a:r>
                <a:rPr lang="en-US" altLang="zh-TW" sz="2000" b="1" u="sng" dirty="0">
                  <a:latin typeface="Bradley Hand ITC" pitchFamily="66" charset="0"/>
                  <a:ea typeface="新細明體" pitchFamily="18" charset="-120"/>
                </a:rPr>
                <a:t>Root</a:t>
              </a: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 is the function on the TI for this 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zh-TW" sz="2000" b="1" dirty="0">
                <a:ea typeface="新細明體" pitchFamily="18" charset="-12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altLang="zh-TW" sz="2000" b="1" dirty="0">
                <a:ea typeface="新細明體" pitchFamily="18" charset="-120"/>
              </a:endParaRPr>
            </a:p>
          </p:txBody>
        </p:sp>
        <p:sp>
          <p:nvSpPr>
            <p:cNvPr id="29717" name="Line 24"/>
            <p:cNvSpPr>
              <a:spLocks noChangeShapeType="1"/>
            </p:cNvSpPr>
            <p:nvPr/>
          </p:nvSpPr>
          <p:spPr bwMode="auto">
            <a:xfrm flipV="1">
              <a:off x="534988" y="2736850"/>
              <a:ext cx="4084637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18" name="Text Box 25"/>
            <p:cNvSpPr txBox="1">
              <a:spLocks noChangeArrowheads="1"/>
            </p:cNvSpPr>
            <p:nvPr/>
          </p:nvSpPr>
          <p:spPr bwMode="auto">
            <a:xfrm>
              <a:off x="4643438" y="3835400"/>
              <a:ext cx="4013200" cy="2073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Just find the answer to the function and that will be the zero.  If I graph it, the zeros are where the function crosses the x-axis.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TW" sz="2000" b="1" dirty="0">
                  <a:latin typeface="Bradley Hand ITC" pitchFamily="66" charset="0"/>
                  <a:ea typeface="新細明體" pitchFamily="18" charset="-120"/>
                </a:rPr>
                <a:t>Special Note:  this is just for real solutions.</a:t>
              </a: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5053013" y="1757363"/>
              <a:ext cx="3238500" cy="1874837"/>
              <a:chOff x="5053013" y="1757363"/>
              <a:chExt cx="3238500" cy="1874837"/>
            </a:xfrm>
          </p:grpSpPr>
          <p:sp>
            <p:nvSpPr>
              <p:cNvPr id="29715" name="Text Box 22"/>
              <p:cNvSpPr txBox="1">
                <a:spLocks noChangeArrowheads="1"/>
              </p:cNvSpPr>
              <p:nvPr/>
            </p:nvSpPr>
            <p:spPr bwMode="auto">
              <a:xfrm rot="-2483037">
                <a:off x="6103938" y="3105150"/>
                <a:ext cx="104616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y-axis</a:t>
                </a:r>
              </a:p>
            </p:txBody>
          </p:sp>
          <p:grpSp>
            <p:nvGrpSpPr>
              <p:cNvPr id="3" name="群組 2"/>
              <p:cNvGrpSpPr/>
              <p:nvPr/>
            </p:nvGrpSpPr>
            <p:grpSpPr>
              <a:xfrm>
                <a:off x="5053013" y="1757363"/>
                <a:ext cx="3238500" cy="1874837"/>
                <a:chOff x="5053013" y="1757363"/>
                <a:chExt cx="3238500" cy="1874837"/>
              </a:xfrm>
            </p:grpSpPr>
            <p:sp>
              <p:nvSpPr>
                <p:cNvPr id="29706" name="Line 11"/>
                <p:cNvSpPr>
                  <a:spLocks noChangeShapeType="1"/>
                </p:cNvSpPr>
                <p:nvPr/>
              </p:nvSpPr>
              <p:spPr bwMode="auto">
                <a:xfrm>
                  <a:off x="5106988" y="2732088"/>
                  <a:ext cx="2884487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0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6435725" y="1757363"/>
                  <a:ext cx="12700" cy="16160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08" name="Arc 13"/>
                <p:cNvSpPr>
                  <a:spLocks/>
                </p:cNvSpPr>
                <p:nvPr/>
              </p:nvSpPr>
              <p:spPr bwMode="auto">
                <a:xfrm rot="5089019">
                  <a:off x="5705475" y="2058988"/>
                  <a:ext cx="1633537" cy="1512888"/>
                </a:xfrm>
                <a:custGeom>
                  <a:avLst/>
                  <a:gdLst>
                    <a:gd name="T0" fmla="*/ 2147483647 w 21600"/>
                    <a:gd name="T1" fmla="*/ 1959458930 h 42038"/>
                    <a:gd name="T2" fmla="*/ 2147483647 w 21600"/>
                    <a:gd name="T3" fmla="*/ 0 h 42038"/>
                    <a:gd name="T4" fmla="*/ 2147483647 w 21600"/>
                    <a:gd name="T5" fmla="*/ 987699925 h 4203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038"/>
                    <a:gd name="T11" fmla="*/ 21600 w 21600"/>
                    <a:gd name="T12" fmla="*/ 42038 h 420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038" fill="none" extrusionOk="0">
                      <a:moveTo>
                        <a:pt x="15949" y="42037"/>
                      </a:moveTo>
                      <a:cubicBezTo>
                        <a:pt x="6535" y="39486"/>
                        <a:pt x="0" y="30943"/>
                        <a:pt x="0" y="21190"/>
                      </a:cubicBezTo>
                      <a:cubicBezTo>
                        <a:pt x="-1" y="10876"/>
                        <a:pt x="7291" y="2001"/>
                        <a:pt x="17409" y="0"/>
                      </a:cubicBezTo>
                    </a:path>
                    <a:path w="21600" h="42038" stroke="0" extrusionOk="0">
                      <a:moveTo>
                        <a:pt x="15949" y="42037"/>
                      </a:moveTo>
                      <a:cubicBezTo>
                        <a:pt x="6535" y="39486"/>
                        <a:pt x="0" y="30943"/>
                        <a:pt x="0" y="21190"/>
                      </a:cubicBezTo>
                      <a:cubicBezTo>
                        <a:pt x="-1" y="10876"/>
                        <a:pt x="7291" y="2001"/>
                        <a:pt x="17409" y="0"/>
                      </a:cubicBezTo>
                      <a:lnTo>
                        <a:pt x="21600" y="2119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TW" altLang="en-US">
                    <a:ea typeface="新細明體" pitchFamily="18" charset="-120"/>
                  </a:endParaRPr>
                </a:p>
              </p:txBody>
            </p:sp>
            <p:sp>
              <p:nvSpPr>
                <p:cNvPr id="29709" name="Line 16"/>
                <p:cNvSpPr>
                  <a:spLocks noChangeShapeType="1"/>
                </p:cNvSpPr>
                <p:nvPr/>
              </p:nvSpPr>
              <p:spPr bwMode="auto">
                <a:xfrm>
                  <a:off x="5594350" y="2400300"/>
                  <a:ext cx="271463" cy="31908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1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053013" y="2112963"/>
                  <a:ext cx="796925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>
                      <a:ea typeface="新細明體" pitchFamily="18" charset="-120"/>
                    </a:rPr>
                    <a:t>x= -2</a:t>
                  </a:r>
                </a:p>
              </p:txBody>
            </p:sp>
            <p:sp>
              <p:nvSpPr>
                <p:cNvPr id="2971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7196138" y="2446338"/>
                  <a:ext cx="273050" cy="261937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971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7323138" y="2152650"/>
                  <a:ext cx="747712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>
                      <a:ea typeface="新細明體" pitchFamily="18" charset="-120"/>
                    </a:rPr>
                    <a:t>x= 3</a:t>
                  </a:r>
                </a:p>
              </p:txBody>
            </p:sp>
            <p:sp>
              <p:nvSpPr>
                <p:cNvPr id="29714" name="Text Box 21"/>
                <p:cNvSpPr txBox="1">
                  <a:spLocks noChangeArrowheads="1"/>
                </p:cNvSpPr>
                <p:nvPr/>
              </p:nvSpPr>
              <p:spPr bwMode="auto">
                <a:xfrm rot="-2963122">
                  <a:off x="7632700" y="2508250"/>
                  <a:ext cx="950913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>
                      <a:ea typeface="新細明體" pitchFamily="18" charset="-120"/>
                    </a:rPr>
                    <a:t>x-axis</a:t>
                  </a:r>
                </a:p>
              </p:txBody>
            </p:sp>
            <p:sp>
              <p:nvSpPr>
                <p:cNvPr id="2971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403850" y="3162300"/>
                  <a:ext cx="593725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dirty="0" smtClean="0">
                      <a:ea typeface="新細明體" pitchFamily="18" charset="-120"/>
                    </a:rPr>
                    <a:t>f</a:t>
                  </a:r>
                  <a:r>
                    <a:rPr lang="zh-TW" altLang="en-US" dirty="0" smtClean="0">
                      <a:ea typeface="新細明體" pitchFamily="18" charset="-120"/>
                    </a:rPr>
                    <a:t>（</a:t>
                  </a:r>
                  <a:r>
                    <a:rPr lang="en-US" altLang="zh-TW" dirty="0" smtClean="0">
                      <a:ea typeface="新細明體" pitchFamily="18" charset="-120"/>
                    </a:rPr>
                    <a:t>x</a:t>
                  </a:r>
                  <a:r>
                    <a:rPr lang="zh-TW" altLang="en-US" dirty="0" smtClean="0">
                      <a:ea typeface="新細明體" pitchFamily="18" charset="-120"/>
                    </a:rPr>
                    <a:t>）</a:t>
                  </a:r>
                  <a:endParaRPr lang="en-US" altLang="zh-TW" dirty="0">
                    <a:ea typeface="新細明體" pitchFamily="18" charset="-120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67744" y="27735"/>
            <a:ext cx="4618856" cy="5620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Frayer Model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5148064" y="1772816"/>
            <a:ext cx="1296144" cy="6371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絕對值</a:t>
            </a:r>
            <a:endParaRPr lang="zh-TW" altLang="en-US" b="1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3275856" y="980728"/>
          <a:ext cx="5254898" cy="247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449"/>
                <a:gridCol w="2627449"/>
              </a:tblGrid>
              <a:tr h="1008112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  <a:p>
                      <a:r>
                        <a:rPr lang="zh-TW" altLang="en-US" b="1" dirty="0" smtClean="0">
                          <a:solidFill>
                            <a:schemeClr val="tx1"/>
                          </a:solidFill>
                        </a:rPr>
                        <a:t>那個數和零之間的距離</a:t>
                      </a:r>
                      <a:endParaRPr lang="en-US" altLang="zh-TW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1" dirty="0" smtClean="0">
                          <a:solidFill>
                            <a:schemeClr val="tx1"/>
                          </a:solidFill>
                        </a:rPr>
                        <a:t>─沒有正負號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Characteristics</a:t>
                      </a:r>
                    </a:p>
                    <a:p>
                      <a:r>
                        <a:rPr lang="zh-TW" altLang="en-US" b="1" dirty="0" smtClean="0">
                          <a:solidFill>
                            <a:schemeClr val="tx1"/>
                          </a:solidFill>
                        </a:rPr>
                        <a:t>這個數永遠都不可能是負數</a:t>
                      </a:r>
                      <a:endParaRPr lang="zh-TW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22768"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Examples</a:t>
                      </a:r>
                    </a:p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|-1/4|=1/4</a:t>
                      </a:r>
                    </a:p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|2.5|=2.5</a:t>
                      </a:r>
                    </a:p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|-34|=34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 smtClean="0">
                          <a:solidFill>
                            <a:schemeClr val="tx1"/>
                          </a:solidFill>
                        </a:rPr>
                        <a:t>         Non-Examples</a:t>
                      </a:r>
                      <a:r>
                        <a:rPr lang="zh-TW" altLang="en-US" b="1" dirty="0" smtClean="0">
                          <a:solidFill>
                            <a:schemeClr val="tx1"/>
                          </a:solidFill>
                        </a:rPr>
                        <a:t>                  </a:t>
                      </a:r>
                      <a:endParaRPr lang="en-US" altLang="zh-TW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zh-TW" altLang="en-US" b="1" dirty="0" smtClean="0">
                          <a:solidFill>
                            <a:schemeClr val="tx1"/>
                          </a:solidFill>
                        </a:rPr>
                        <a:t>         以下是錯的！！</a:t>
                      </a:r>
                      <a:endParaRPr lang="en-US" altLang="zh-TW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|-9|=-9</a:t>
                      </a:r>
                    </a:p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|-1/2|=-1/2</a:t>
                      </a:r>
                    </a:p>
                    <a:p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|-462|=-462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4280171" cy="3229067"/>
          </a:xfrm>
          <a:prstGeom prst="rect">
            <a:avLst/>
          </a:prstGeom>
        </p:spPr>
      </p:pic>
      <p:sp>
        <p:nvSpPr>
          <p:cNvPr id="6" name="文字方塊 5">
            <a:hlinkClick r:id="rId3" action="ppaction://hlinksldjump"/>
          </p:cNvPr>
          <p:cNvSpPr txBox="1"/>
          <p:nvPr/>
        </p:nvSpPr>
        <p:spPr>
          <a:xfrm>
            <a:off x="7812360" y="5877272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Back</a:t>
            </a:r>
            <a:endParaRPr lang="zh-TW" altLang="en-US" sz="2800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流程圖: 匯合連接點 6">
            <a:hlinkClick r:id="rId4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4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如何透過「閱讀」學習證明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zh-TW" altLang="en-US" dirty="0" smtClean="0">
                <a:hlinkClick r:id="rId3" action="ppaction://hlinksldjump"/>
              </a:rPr>
              <a:t>透過擬命題</a:t>
            </a:r>
            <a:endParaRPr lang="en-US" altLang="zh-TW" dirty="0" smtClean="0"/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需要同時聚焦於證明步驟的意義與其邏輯地位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一種理解證明方法之功能的方式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能激發讀者使用辯證性的閱讀策略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可衍生許多讀證明的任務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hlinkClick r:id="rId4" action="ppaction://hlinksldjump"/>
              </a:rPr>
              <a:t>透過閱讀策略</a:t>
            </a:r>
            <a:r>
              <a:rPr lang="zh-TW" altLang="en-US" dirty="0" smtClean="0"/>
              <a:t>設計學習單</a:t>
            </a:r>
            <a:endParaRPr lang="en-US" altLang="zh-TW" dirty="0" smtClean="0"/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預測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提問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摘要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澄清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反思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/>
            <a:endParaRPr lang="zh-TW" altLang="en-US" dirty="0" smtClean="0"/>
          </a:p>
        </p:txBody>
      </p:sp>
      <p:sp>
        <p:nvSpPr>
          <p:cNvPr id="4" name="流程圖: 匯合連接點 6">
            <a:hlinkClick r:id="rId5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擬命題</a:t>
            </a:r>
            <a:endParaRPr lang="zh-TW" altLang="en-US" dirty="0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393301"/>
              </p:ext>
            </p:extLst>
          </p:nvPr>
        </p:nvGraphicFramePr>
        <p:xfrm>
          <a:off x="192384" y="1880828"/>
          <a:ext cx="8759232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name="文件" r:id="rId3" imgW="6745007" imgH="2388083" progId="Word.Document.12">
                  <p:embed/>
                </p:oleObj>
              </mc:Choice>
              <mc:Fallback>
                <p:oleObj name="文件" r:id="rId3" imgW="6745007" imgH="2388083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84" y="1880828"/>
                        <a:ext cx="8759232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擬命題</a:t>
            </a:r>
            <a:endParaRPr lang="zh-TW" altLang="en-US" dirty="0"/>
          </a:p>
        </p:txBody>
      </p:sp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406798" y="2132856"/>
          <a:ext cx="8737202" cy="337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文件" r:id="rId3" imgW="7321472" imgH="2815172" progId="Word.Document.12">
                  <p:embed/>
                </p:oleObj>
              </mc:Choice>
              <mc:Fallback>
                <p:oleObj name="文件" r:id="rId3" imgW="7321472" imgH="2815172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8" y="2132856"/>
                        <a:ext cx="8737202" cy="3377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流程圖: 匯合連接點 6">
            <a:hlinkClick r:id="rId5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58616" y="116632"/>
            <a:ext cx="5081736" cy="562074"/>
          </a:xfrm>
        </p:spPr>
        <p:txBody>
          <a:bodyPr anchor="t">
            <a:normAutofit fontScale="90000"/>
          </a:bodyPr>
          <a:lstStyle/>
          <a:p>
            <a:pPr algn="l"/>
            <a:r>
              <a:rPr lang="zh-TW" altLang="en-US" sz="3200" dirty="0" smtClean="0"/>
              <a:t>數學證明的</a:t>
            </a:r>
            <a:r>
              <a:rPr lang="zh-TW" altLang="en-US" sz="3200"/>
              <a:t>閱讀</a:t>
            </a:r>
            <a:r>
              <a:rPr lang="zh-TW" altLang="en-US" sz="3200" smtClean="0"/>
              <a:t>理解學習單</a:t>
            </a:r>
            <a:endParaRPr lang="zh-TW" alt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22" y="790922"/>
            <a:ext cx="60579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左箭號圖說文字 4"/>
          <p:cNvSpPr/>
          <p:nvPr/>
        </p:nvSpPr>
        <p:spPr>
          <a:xfrm>
            <a:off x="4572000" y="3634679"/>
            <a:ext cx="2088232" cy="720080"/>
          </a:xfrm>
          <a:prstGeom prst="left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預測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向左箭號圖說文字 8"/>
          <p:cNvSpPr/>
          <p:nvPr/>
        </p:nvSpPr>
        <p:spPr>
          <a:xfrm>
            <a:off x="6156176" y="4653136"/>
            <a:ext cx="2088232" cy="720080"/>
          </a:xfrm>
          <a:prstGeom prst="left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</a:p>
        </p:txBody>
      </p:sp>
      <p:sp>
        <p:nvSpPr>
          <p:cNvPr id="6" name="向上箭號圖說文字 5"/>
          <p:cNvSpPr/>
          <p:nvPr/>
        </p:nvSpPr>
        <p:spPr>
          <a:xfrm>
            <a:off x="935596" y="5301208"/>
            <a:ext cx="1656184" cy="720080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預測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809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8616" y="116632"/>
            <a:ext cx="3826768" cy="562074"/>
          </a:xfrm>
        </p:spPr>
        <p:txBody>
          <a:bodyPr anchor="t">
            <a:normAutofit fontScale="90000"/>
          </a:bodyPr>
          <a:lstStyle/>
          <a:p>
            <a:pPr algn="l"/>
            <a:r>
              <a:rPr lang="zh-TW" altLang="en-US" sz="3200" dirty="0"/>
              <a:t>數學的閱讀理解策略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7915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向左箭號圖說文字 5"/>
          <p:cNvSpPr/>
          <p:nvPr/>
        </p:nvSpPr>
        <p:spPr>
          <a:xfrm>
            <a:off x="6948264" y="1162573"/>
            <a:ext cx="1843311" cy="648072"/>
          </a:xfrm>
          <a:prstGeom prst="left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澄清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上箭號圖說文字 6"/>
          <p:cNvSpPr/>
          <p:nvPr/>
        </p:nvSpPr>
        <p:spPr>
          <a:xfrm>
            <a:off x="1691680" y="2420888"/>
            <a:ext cx="1440160" cy="936104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向上箭號圖說文字 8"/>
          <p:cNvSpPr/>
          <p:nvPr/>
        </p:nvSpPr>
        <p:spPr>
          <a:xfrm>
            <a:off x="5652120" y="2420888"/>
            <a:ext cx="1440160" cy="936104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222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8616" y="116632"/>
            <a:ext cx="3826768" cy="562074"/>
          </a:xfrm>
        </p:spPr>
        <p:txBody>
          <a:bodyPr anchor="t">
            <a:normAutofit fontScale="90000"/>
          </a:bodyPr>
          <a:lstStyle/>
          <a:p>
            <a:pPr algn="l"/>
            <a:r>
              <a:rPr lang="zh-TW" altLang="en-US" sz="3200" dirty="0"/>
              <a:t>數學的閱讀理解策略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819150"/>
            <a:ext cx="8591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向左箭號圖說文字 9"/>
          <p:cNvSpPr/>
          <p:nvPr/>
        </p:nvSpPr>
        <p:spPr>
          <a:xfrm>
            <a:off x="5580112" y="692696"/>
            <a:ext cx="2088232" cy="720080"/>
          </a:xfrm>
          <a:prstGeom prst="left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摘要</a:t>
            </a:r>
          </a:p>
        </p:txBody>
      </p:sp>
      <p:sp>
        <p:nvSpPr>
          <p:cNvPr id="13" name="向上箭號圖說文字 12"/>
          <p:cNvSpPr/>
          <p:nvPr/>
        </p:nvSpPr>
        <p:spPr>
          <a:xfrm>
            <a:off x="2390664" y="4293096"/>
            <a:ext cx="1440160" cy="936104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摘要</a:t>
            </a:r>
          </a:p>
        </p:txBody>
      </p:sp>
      <p:sp>
        <p:nvSpPr>
          <p:cNvPr id="14" name="向上箭號圖說文字 13"/>
          <p:cNvSpPr/>
          <p:nvPr/>
        </p:nvSpPr>
        <p:spPr>
          <a:xfrm>
            <a:off x="7164288" y="4293096"/>
            <a:ext cx="1440160" cy="936104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澄清</a:t>
            </a:r>
          </a:p>
        </p:txBody>
      </p:sp>
    </p:spTree>
    <p:extLst>
      <p:ext uri="{BB962C8B-B14F-4D97-AF65-F5344CB8AC3E}">
        <p14:creationId xmlns:p14="http://schemas.microsoft.com/office/powerpoint/2010/main" val="27490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658616" y="116632"/>
            <a:ext cx="3826768" cy="562074"/>
          </a:xfrm>
        </p:spPr>
        <p:txBody>
          <a:bodyPr anchor="t">
            <a:normAutofit fontScale="90000"/>
          </a:bodyPr>
          <a:lstStyle/>
          <a:p>
            <a:pPr algn="l"/>
            <a:r>
              <a:rPr lang="zh-TW" altLang="en-US" sz="3200" dirty="0"/>
              <a:t>數學的閱讀理解策略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371725"/>
            <a:ext cx="86582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向下箭號圖說文字 1"/>
          <p:cNvSpPr/>
          <p:nvPr/>
        </p:nvSpPr>
        <p:spPr>
          <a:xfrm>
            <a:off x="1907704" y="1412776"/>
            <a:ext cx="1224136" cy="958949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反思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向下箭號圖說文字 8"/>
          <p:cNvSpPr/>
          <p:nvPr/>
        </p:nvSpPr>
        <p:spPr>
          <a:xfrm>
            <a:off x="5508104" y="1412775"/>
            <a:ext cx="1224136" cy="958949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反思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向上箭號圖說文字 10"/>
          <p:cNvSpPr/>
          <p:nvPr/>
        </p:nvSpPr>
        <p:spPr>
          <a:xfrm>
            <a:off x="2390664" y="4293096"/>
            <a:ext cx="1440160" cy="936104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反思</a:t>
            </a:r>
          </a:p>
        </p:txBody>
      </p:sp>
      <p:sp>
        <p:nvSpPr>
          <p:cNvPr id="8" name="流程圖: 匯合連接點 7">
            <a:hlinkClick r:id="rId4" action="ppaction://hlinksldjump"/>
          </p:cNvPr>
          <p:cNvSpPr/>
          <p:nvPr/>
        </p:nvSpPr>
        <p:spPr>
          <a:xfrm>
            <a:off x="8531352" y="0"/>
            <a:ext cx="612648" cy="612648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2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閱讀是數學素養的一部分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4114800" cy="3096344"/>
          </a:xfrm>
        </p:spPr>
        <p:txBody>
          <a:bodyPr/>
          <a:lstStyle/>
          <a:p>
            <a:r>
              <a:rPr lang="zh-TW" altLang="en-US" dirty="0" smtClean="0"/>
              <a:t>閱讀歷程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閱讀策略</a:t>
            </a:r>
            <a:endParaRPr lang="en-US" altLang="zh-TW" dirty="0" smtClean="0"/>
          </a:p>
          <a:p>
            <a:pPr>
              <a:buNone/>
            </a:pPr>
            <a:endParaRPr lang="zh-TW" altLang="en-US" dirty="0" smtClean="0"/>
          </a:p>
          <a:p>
            <a:r>
              <a:rPr lang="zh-TW" altLang="en-US" dirty="0" smtClean="0"/>
              <a:t>閱讀理解</a:t>
            </a: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搭配課本設計三層次理解問題</a:t>
            </a:r>
          </a:p>
        </p:txBody>
      </p:sp>
      <p:sp>
        <p:nvSpPr>
          <p:cNvPr id="35843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84343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搭配課本設計三層次理解問題</a:t>
            </a:r>
          </a:p>
        </p:txBody>
      </p:sp>
      <p:sp>
        <p:nvSpPr>
          <p:cNvPr id="36867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1484313"/>
            <a:ext cx="44799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84213" y="2852738"/>
            <a:ext cx="7345362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n-ea"/>
                <a:ea typeface="+mn-ea"/>
              </a:rPr>
              <a:t>層次一、擷取辨識</a:t>
            </a:r>
            <a:endParaRPr lang="en-US" altLang="zh-TW" sz="2800" dirty="0">
              <a:solidFill>
                <a:srgbClr val="00B05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C00000"/>
                </a:solidFill>
                <a:latin typeface="+mn-ea"/>
                <a:ea typeface="+mn-ea"/>
              </a:rPr>
              <a:t>如果</a:t>
            </a:r>
            <a:r>
              <a:rPr lang="en-US" altLang="zh-TW" sz="2800" dirty="0">
                <a:solidFill>
                  <a:srgbClr val="C00000"/>
                </a:solidFill>
                <a:latin typeface="+mn-ea"/>
                <a:ea typeface="+mn-ea"/>
              </a:rPr>
              <a:t>x=3</a:t>
            </a:r>
            <a:r>
              <a:rPr lang="zh-TW" altLang="en-US" sz="2800" dirty="0">
                <a:solidFill>
                  <a:srgbClr val="C00000"/>
                </a:solidFill>
                <a:latin typeface="+mn-ea"/>
                <a:ea typeface="+mn-ea"/>
              </a:rPr>
              <a:t>，各邊長是多少？</a:t>
            </a:r>
            <a:r>
              <a:rPr lang="en-US" altLang="zh-TW" sz="2800" dirty="0">
                <a:solidFill>
                  <a:srgbClr val="C00000"/>
                </a:solidFill>
                <a:latin typeface="+mn-ea"/>
                <a:ea typeface="+mn-ea"/>
              </a:rPr>
              <a:t> y</a:t>
            </a:r>
            <a:r>
              <a:rPr lang="zh-TW" altLang="en-US" sz="2800" dirty="0">
                <a:solidFill>
                  <a:srgbClr val="C00000"/>
                </a:solidFill>
                <a:latin typeface="+mn-ea"/>
                <a:ea typeface="+mn-ea"/>
              </a:rPr>
              <a:t>是多少？</a:t>
            </a:r>
            <a:endParaRPr lang="en-US" altLang="zh-TW" sz="2800" dirty="0">
              <a:solidFill>
                <a:srgbClr val="C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n-ea"/>
                <a:ea typeface="+mn-ea"/>
              </a:rPr>
              <a:t>層次二、統整解釋</a:t>
            </a:r>
            <a:endParaRPr lang="en-US" altLang="zh-TW" sz="2800" dirty="0">
              <a:solidFill>
                <a:srgbClr val="00B05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sz="2800" dirty="0">
                <a:solidFill>
                  <a:srgbClr val="C00000"/>
                </a:solidFill>
                <a:latin typeface="+mn-ea"/>
                <a:ea typeface="+mn-ea"/>
              </a:rPr>
              <a:t>x</a:t>
            </a:r>
            <a:r>
              <a:rPr lang="zh-TW" altLang="en-US" sz="2800" dirty="0">
                <a:solidFill>
                  <a:srgbClr val="C00000"/>
                </a:solidFill>
                <a:latin typeface="+mn-ea"/>
                <a:ea typeface="+mn-ea"/>
              </a:rPr>
              <a:t>值越大，</a:t>
            </a:r>
            <a:r>
              <a:rPr lang="en-US" altLang="zh-TW" sz="2800" dirty="0">
                <a:solidFill>
                  <a:srgbClr val="C00000"/>
                </a:solidFill>
                <a:latin typeface="+mn-ea"/>
                <a:ea typeface="+mn-ea"/>
              </a:rPr>
              <a:t>y</a:t>
            </a:r>
            <a:r>
              <a:rPr lang="zh-TW" altLang="en-US" sz="2800" dirty="0">
                <a:solidFill>
                  <a:srgbClr val="C00000"/>
                </a:solidFill>
                <a:latin typeface="+mn-ea"/>
                <a:ea typeface="+mn-ea"/>
              </a:rPr>
              <a:t>值就越大嗎？</a:t>
            </a:r>
            <a:endParaRPr lang="en-US" altLang="zh-TW" sz="2800" dirty="0">
              <a:solidFill>
                <a:srgbClr val="C0000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n-ea"/>
                <a:ea typeface="+mn-ea"/>
              </a:rPr>
              <a:t>層次三、反思評鑑</a:t>
            </a:r>
            <a:endParaRPr lang="en-US" altLang="zh-TW" sz="2800" dirty="0">
              <a:solidFill>
                <a:srgbClr val="00B050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en-US" altLang="zh-TW" sz="2800" dirty="0">
                <a:solidFill>
                  <a:srgbClr val="C00000"/>
                </a:solidFill>
                <a:latin typeface="+mn-ea"/>
                <a:ea typeface="+mn-ea"/>
              </a:rPr>
              <a:t>x</a:t>
            </a:r>
            <a:r>
              <a:rPr lang="zh-TW" altLang="en-US" sz="2800" dirty="0">
                <a:solidFill>
                  <a:srgbClr val="C00000"/>
                </a:solidFill>
                <a:latin typeface="+mn-ea"/>
                <a:ea typeface="+mn-ea"/>
              </a:rPr>
              <a:t>值合理的範圍為何？</a:t>
            </a:r>
            <a:r>
              <a:rPr lang="en-US" altLang="zh-TW" sz="2800" dirty="0">
                <a:solidFill>
                  <a:srgbClr val="C00000"/>
                </a:solidFill>
                <a:latin typeface="+mn-ea"/>
                <a:ea typeface="+mn-ea"/>
              </a:rPr>
              <a:t>                      </a:t>
            </a:r>
            <a:r>
              <a:rPr lang="zh-TW" altLang="en-US" sz="2800" dirty="0">
                <a:solidFill>
                  <a:srgbClr val="C00000"/>
                </a:solidFill>
                <a:latin typeface="+mn-ea"/>
                <a:ea typeface="+mn-ea"/>
              </a:rPr>
              <a:t>可圍出的最大面積是</a:t>
            </a:r>
            <a:r>
              <a:rPr lang="en-US" altLang="zh-TW" sz="2800" dirty="0">
                <a:solidFill>
                  <a:srgbClr val="C00000"/>
                </a:solidFill>
                <a:latin typeface="+mn-ea"/>
                <a:ea typeface="+mn-ea"/>
              </a:rPr>
              <a:t>36</a:t>
            </a:r>
            <a:r>
              <a:rPr lang="zh-TW" altLang="en-US" sz="2800" dirty="0">
                <a:solidFill>
                  <a:srgbClr val="C00000"/>
                </a:solidFill>
                <a:latin typeface="+mn-ea"/>
                <a:ea typeface="+mn-ea"/>
              </a:rPr>
              <a:t>嗎？</a:t>
            </a:r>
            <a:endParaRPr lang="zh-TW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淚滴形 6">
            <a:hlinkClick r:id="rId3" action="ppaction://hlinksldjump"/>
          </p:cNvPr>
          <p:cNvSpPr/>
          <p:nvPr/>
        </p:nvSpPr>
        <p:spPr>
          <a:xfrm>
            <a:off x="8172450" y="6021388"/>
            <a:ext cx="642938" cy="6429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3352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同用五種閱讀策略搭配課本設計問題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mtClean="0">
                <a:latin typeface="標楷體" panose="03000509000000000000" pitchFamily="65" charset="-120"/>
              </a:rPr>
              <a:t>閱讀以下內容時，你可以做什麼或想什麼來提昇自己的理解呢？</a:t>
            </a:r>
            <a:endParaRPr lang="en-US" altLang="zh-TW" smtClean="0">
              <a:latin typeface="標楷體" panose="03000509000000000000" pitchFamily="65" charset="-120"/>
            </a:endParaRPr>
          </a:p>
          <a:p>
            <a:pPr eaLnBrk="1" hangingPunct="1"/>
            <a:endParaRPr lang="en-US" altLang="zh-TW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97200"/>
            <a:ext cx="65976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同用五種閱讀策略搭配課本設計問題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先看看標題「質數與合數」，</a:t>
            </a:r>
            <a:r>
              <a:rPr lang="zh-TW" altLang="zh-TW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預測</a:t>
            </a:r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一下接下來的內容是什麼。</a:t>
            </a:r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把數分成質數和合數、</a:t>
            </a:r>
            <a:endParaRPr lang="en-US" altLang="zh-TW" sz="260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有既是質數又是合數的數…</a:t>
            </a:r>
            <a:endParaRPr lang="en-US" altLang="zh-TW" sz="260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29"/>
          <a:stretch>
            <a:fillRect/>
          </a:stretch>
        </p:blipFill>
        <p:spPr bwMode="auto">
          <a:xfrm>
            <a:off x="1042988" y="3213100"/>
            <a:ext cx="6597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07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同用五種閱讀策略搭配課本設計問題</a:t>
            </a: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看到</a:t>
            </a:r>
            <a:r>
              <a:rPr lang="zh-TW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例如</a:t>
            </a:r>
            <a:r>
              <a:rPr lang="zh-TW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之前，先停下來想想或</a:t>
            </a:r>
            <a:r>
              <a:rPr lang="zh-TW" altLang="zh-TW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自我提問</a:t>
            </a:r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：哪些數是質數？哪些數是合數？</a:t>
            </a:r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940" name="群組 6"/>
          <p:cNvGrpSpPr>
            <a:grpSpLocks/>
          </p:cNvGrpSpPr>
          <p:nvPr/>
        </p:nvGrpSpPr>
        <p:grpSpPr bwMode="auto">
          <a:xfrm>
            <a:off x="1042988" y="3789363"/>
            <a:ext cx="6842125" cy="1008062"/>
            <a:chOff x="1043608" y="3789040"/>
            <a:chExt cx="6840760" cy="1008112"/>
          </a:xfrm>
        </p:grpSpPr>
        <p:pic>
          <p:nvPicPr>
            <p:cNvPr id="39941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71" b="45239"/>
            <a:stretch>
              <a:fillRect/>
            </a:stretch>
          </p:blipFill>
          <p:spPr bwMode="auto">
            <a:xfrm>
              <a:off x="1043608" y="3789040"/>
              <a:ext cx="6597107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6947930" y="4293890"/>
              <a:ext cx="936438" cy="50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5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同用五種閱讀策略搭配課本設計問題</a:t>
            </a: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澄清</a:t>
            </a:r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你之前的預測和想法是否正確。</a:t>
            </a:r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</a:t>
            </a:r>
            <a:r>
              <a:rPr lang="zh-TW" altLang="zh-TW" sz="260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</a:t>
            </a:r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分成質數和合數</a:t>
            </a:r>
            <a:r>
              <a:rPr lang="zh-TW" altLang="en-US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60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大於</a:t>
            </a:r>
            <a:r>
              <a:rPr lang="en-US" altLang="zh-TW" sz="260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60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的整數</a:t>
            </a:r>
            <a:endParaRPr lang="en-US" altLang="zh-TW" sz="260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有既是質數又是合數的數</a:t>
            </a:r>
            <a:r>
              <a:rPr lang="zh-TW" altLang="en-US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60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沒有</a:t>
            </a:r>
            <a:endParaRPr lang="en-US" altLang="zh-TW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0964" name="群組 6"/>
          <p:cNvGrpSpPr>
            <a:grpSpLocks/>
          </p:cNvGrpSpPr>
          <p:nvPr/>
        </p:nvGrpSpPr>
        <p:grpSpPr bwMode="auto">
          <a:xfrm>
            <a:off x="1042988" y="2852738"/>
            <a:ext cx="6842125" cy="1008062"/>
            <a:chOff x="1043608" y="3789040"/>
            <a:chExt cx="6840760" cy="1008112"/>
          </a:xfrm>
        </p:grpSpPr>
        <p:pic>
          <p:nvPicPr>
            <p:cNvPr id="40965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71" b="45239"/>
            <a:stretch>
              <a:fillRect/>
            </a:stretch>
          </p:blipFill>
          <p:spPr bwMode="auto">
            <a:xfrm>
              <a:off x="1043608" y="3789040"/>
              <a:ext cx="6597107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6947930" y="4293890"/>
              <a:ext cx="936438" cy="5032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02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同用五種閱讀策略搭配課本設計問題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接著看例子和最後的敘述。</a:t>
            </a:r>
            <a:r>
              <a:rPr lang="zh-TW" altLang="zh-TW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反思</a:t>
            </a:r>
            <a:r>
              <a:rPr lang="zh-TW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</a:t>
            </a:r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內容和之前所學有何相關</a:t>
            </a:r>
            <a:r>
              <a:rPr lang="en-US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TW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又可以延伸出什麼想法呢</a:t>
            </a:r>
            <a:r>
              <a:rPr lang="en-US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TW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正整數</a:t>
            </a:r>
            <a:r>
              <a:rPr lang="zh-TW" altLang="en-US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的分類：</a:t>
            </a:r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偶數和奇數</a:t>
            </a:r>
            <a:endParaRPr lang="en-US" altLang="zh-TW" sz="260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可以把合數變成</a:t>
            </a:r>
            <a:r>
              <a:rPr lang="zh-TW" altLang="en-US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幾個</a:t>
            </a:r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</a:t>
            </a:r>
            <a:r>
              <a:rPr lang="zh-TW" altLang="en-US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</a:t>
            </a:r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數相乘</a:t>
            </a:r>
            <a:endParaRPr lang="en-US" altLang="zh-TW" sz="260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TW" altLang="zh-TW" sz="260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為什麼不考慮負整數呢</a:t>
            </a:r>
            <a:endParaRPr lang="en-US" altLang="zh-TW" sz="260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80" b="-2380"/>
          <a:stretch>
            <a:fillRect/>
          </a:stretch>
        </p:blipFill>
        <p:spPr bwMode="auto">
          <a:xfrm>
            <a:off x="971550" y="2565400"/>
            <a:ext cx="6597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6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同用五種閱讀策略搭配課本設計問題</a:t>
            </a: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用你自己的話說出、畫出或寫出</a:t>
            </a:r>
            <a:r>
              <a:rPr lang="zh-TW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此</a:t>
            </a:r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內容的</a:t>
            </a:r>
            <a:r>
              <a:rPr lang="zh-TW" altLang="zh-TW" sz="2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摘要</a:t>
            </a:r>
            <a:r>
              <a:rPr lang="zh-TW" altLang="zh-TW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0"/>
          <a:stretch>
            <a:fillRect/>
          </a:stretch>
        </p:blipFill>
        <p:spPr bwMode="auto">
          <a:xfrm>
            <a:off x="1187450" y="3284538"/>
            <a:ext cx="65976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淚滴形 6">
            <a:hlinkClick r:id="rId3" action="ppaction://hlinksldjump"/>
          </p:cNvPr>
          <p:cNvSpPr/>
          <p:nvPr/>
        </p:nvSpPr>
        <p:spPr>
          <a:xfrm>
            <a:off x="8172450" y="6021388"/>
            <a:ext cx="642938" cy="64293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5004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什麼是閱讀數學、數學閱讀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透過視覺接受資訊後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進行數學思考的遞迴歷程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所讀的文本包含什麼？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/>
              <a:t>明顯的或不明顯的數學內容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閱讀歷程的特徵是什麼？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/>
              <a:t>讀者與文本間的互動、轉換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閱讀理解的產物是什麼？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lvl="2"/>
            <a:r>
              <a:rPr lang="zh-TW" altLang="en-US" dirty="0" smtClean="0"/>
              <a:t>數學素養（知、用、觀、學）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如何發展數學素養</a:t>
            </a:r>
            <a:r>
              <a:rPr lang="en-US" altLang="zh-TW" dirty="0" smtClean="0"/>
              <a:t>(</a:t>
            </a:r>
            <a:r>
              <a:rPr lang="zh-TW" altLang="en-US" dirty="0" smtClean="0"/>
              <a:t>知、用、觀與學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如何培育數學素養（知、用、觀與學）</a:t>
            </a:r>
            <a:endParaRPr lang="en-US" altLang="zh-TW" dirty="0" smtClean="0"/>
          </a:p>
          <a:p>
            <a:pPr lvl="1">
              <a:defRPr/>
            </a:pPr>
            <a:r>
              <a:rPr lang="zh-TW" altLang="en-US" dirty="0" smtClean="0"/>
              <a:t>除了多作素養題</a:t>
            </a:r>
            <a:r>
              <a:rPr lang="en-US" altLang="zh-TW" dirty="0" smtClean="0"/>
              <a:t>(</a:t>
            </a:r>
            <a:r>
              <a:rPr lang="zh-TW" altLang="en-US" dirty="0" smtClean="0"/>
              <a:t>短期有效</a:t>
            </a:r>
            <a:r>
              <a:rPr lang="en-US" altLang="zh-TW" dirty="0" smtClean="0"/>
              <a:t>)</a:t>
            </a:r>
          </a:p>
          <a:p>
            <a:pPr lvl="1">
              <a:defRPr/>
            </a:pPr>
            <a:r>
              <a:rPr lang="zh-TW" altLang="en-US" dirty="0" smtClean="0"/>
              <a:t>經驗各種學習活動</a:t>
            </a:r>
            <a:endParaRPr lang="en-US" altLang="zh-TW" dirty="0" smtClean="0"/>
          </a:p>
          <a:p>
            <a:pPr lvl="2">
              <a:defRPr/>
            </a:pP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診斷式</a:t>
            </a:r>
            <a:r>
              <a:rPr lang="en-US" altLang="zh-TW" dirty="0" smtClean="0">
                <a:latin typeface="+mn-ea"/>
                <a:ea typeface="+mn-ea"/>
              </a:rPr>
              <a:t>)</a:t>
            </a:r>
            <a:r>
              <a:rPr lang="zh-TW" altLang="en-US" dirty="0" smtClean="0">
                <a:latin typeface="+mn-ea"/>
                <a:ea typeface="+mn-ea"/>
              </a:rPr>
              <a:t>臆測、建模、探究、專題</a:t>
            </a:r>
            <a:r>
              <a:rPr lang="en-US" altLang="zh-TW" dirty="0" smtClean="0">
                <a:latin typeface="+mn-ea"/>
                <a:ea typeface="+mn-ea"/>
              </a:rPr>
              <a:t>(STEAM)</a:t>
            </a:r>
          </a:p>
          <a:p>
            <a:pPr lvl="2">
              <a:defRPr/>
            </a:pPr>
            <a:r>
              <a:rPr lang="zh-TW" altLang="en-US" dirty="0" smtClean="0">
                <a:latin typeface="+mn-ea"/>
                <a:ea typeface="+mn-ea"/>
              </a:rPr>
              <a:t>可以讓學生</a:t>
            </a:r>
            <a:r>
              <a:rPr lang="zh-TW" altLang="en-US" dirty="0" smtClean="0">
                <a:solidFill>
                  <a:srgbClr val="FF0000"/>
                </a:solidFill>
                <a:latin typeface="+mn-ea"/>
                <a:ea typeface="+mn-ea"/>
              </a:rPr>
              <a:t>持續</a:t>
            </a:r>
            <a:r>
              <a:rPr lang="zh-TW" altLang="en-US" dirty="0" smtClean="0">
                <a:latin typeface="+mn-ea"/>
                <a:ea typeface="+mn-ea"/>
              </a:rPr>
              <a:t>自己想自己做超過</a:t>
            </a:r>
            <a:r>
              <a:rPr lang="en-US" altLang="zh-TW" dirty="0" smtClean="0">
                <a:latin typeface="+mn-ea"/>
                <a:ea typeface="+mn-ea"/>
              </a:rPr>
              <a:t>10</a:t>
            </a:r>
            <a:r>
              <a:rPr lang="zh-TW" altLang="en-US" dirty="0" smtClean="0">
                <a:latin typeface="+mn-ea"/>
                <a:ea typeface="+mn-ea"/>
              </a:rPr>
              <a:t>分鐘</a:t>
            </a:r>
            <a:endParaRPr lang="en-US" altLang="zh-TW" dirty="0" smtClean="0">
              <a:latin typeface="+mn-ea"/>
              <a:ea typeface="+mn-ea"/>
            </a:endParaRPr>
          </a:p>
          <a:p>
            <a:pPr lvl="1">
              <a:defRPr/>
            </a:pPr>
            <a:r>
              <a:rPr lang="zh-TW" altLang="en-US" dirty="0" smtClean="0"/>
              <a:t>從上述學習歷程可發展</a:t>
            </a:r>
            <a:r>
              <a:rPr lang="zh-TW" altLang="en-US" dirty="0" smtClean="0">
                <a:solidFill>
                  <a:srgbClr val="FF0000"/>
                </a:solidFill>
              </a:rPr>
              <a:t>主動思考</a:t>
            </a:r>
            <a:r>
              <a:rPr lang="zh-TW" altLang="en-US" dirty="0" smtClean="0"/>
              <a:t>，但</a:t>
            </a:r>
            <a:r>
              <a:rPr lang="zh-TW" altLang="en-US" dirty="0" smtClean="0">
                <a:solidFill>
                  <a:srgbClr val="FF0000"/>
                </a:solidFill>
              </a:rPr>
              <a:t>自學能力</a:t>
            </a:r>
            <a:r>
              <a:rPr lang="zh-TW" altLang="en-US" dirty="0" smtClean="0"/>
              <a:t>似乎還是不到位</a:t>
            </a:r>
            <a:endParaRPr lang="en-US" altLang="zh-TW" dirty="0" smtClean="0"/>
          </a:p>
          <a:p>
            <a:pPr lvl="1">
              <a:defRPr/>
            </a:pPr>
            <a:endParaRPr lang="en-US" altLang="zh-TW" dirty="0" smtClean="0"/>
          </a:p>
          <a:p>
            <a:pPr lvl="1">
              <a:defRPr/>
            </a:pPr>
            <a:endParaRPr lang="en-US" altLang="zh-TW" dirty="0" smtClean="0"/>
          </a:p>
          <a:p>
            <a:pPr lvl="1"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50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細明體" panose="02020509000000000000" pitchFamily="49" charset="-120"/>
                <a:ea typeface="細明體" panose="02020509000000000000" pitchFamily="49" charset="-120"/>
              </a:rPr>
              <a:t>數學學習的議題</a:t>
            </a:r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除了原有的學習活動外，還可以怎麼學呢？</a:t>
            </a:r>
            <a:endParaRPr lang="en-US" altLang="zh-TW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411413" y="2852738"/>
            <a:ext cx="4154487" cy="1706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000" dirty="0">
                <a:solidFill>
                  <a:srgbClr val="C00000"/>
                </a:solidFill>
              </a:rPr>
              <a:t>數學閱讀</a:t>
            </a:r>
          </a:p>
        </p:txBody>
      </p:sp>
    </p:spTree>
    <p:extLst>
      <p:ext uri="{BB962C8B-B14F-4D97-AF65-F5344CB8AC3E}">
        <p14:creationId xmlns:p14="http://schemas.microsoft.com/office/powerpoint/2010/main" val="604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eXH6ortg5F8MBDBCXffNY"/>
</p:tagLst>
</file>

<file path=ppt/theme/theme1.xml><?xml version="1.0" encoding="utf-8"?>
<a:theme xmlns:a="http://schemas.openxmlformats.org/drawingml/2006/main" name="古典風華版">
  <a:themeElements>
    <a:clrScheme name="古典風華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古典風華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典風華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典風華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古典風華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古典風華版</Template>
  <TotalTime>854</TotalTime>
  <Words>2984</Words>
  <Application>Microsoft Office PowerPoint</Application>
  <PresentationFormat>如螢幕大小 (4:3)</PresentationFormat>
  <Paragraphs>487</Paragraphs>
  <Slides>67</Slides>
  <Notes>20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67</vt:i4>
      </vt:variant>
    </vt:vector>
  </HeadingPairs>
  <TitlesOfParts>
    <vt:vector size="79" baseType="lpstr">
      <vt:lpstr>細明體</vt:lpstr>
      <vt:lpstr>新細明體</vt:lpstr>
      <vt:lpstr>標楷體</vt:lpstr>
      <vt:lpstr>Arial</vt:lpstr>
      <vt:lpstr>Bradley Hand ITC</vt:lpstr>
      <vt:lpstr>Calibri</vt:lpstr>
      <vt:lpstr>Courier New</vt:lpstr>
      <vt:lpstr>Monotype Corsiva</vt:lpstr>
      <vt:lpstr>Times New Roman</vt:lpstr>
      <vt:lpstr>古典風華版</vt:lpstr>
      <vt:lpstr>Equation</vt:lpstr>
      <vt:lpstr>文件</vt:lpstr>
      <vt:lpstr>閱讀理解策略在教學上的應用</vt:lpstr>
      <vt:lpstr>大綱</vt:lpstr>
      <vt:lpstr>瞭解老師的既有經驗和想法</vt:lpstr>
      <vt:lpstr>閱讀與數學的關係</vt:lpstr>
      <vt:lpstr>閱讀與數學的關係交織於數學素養(學習目標) </vt:lpstr>
      <vt:lpstr>閱讀是數學素養的一部分</vt:lpstr>
      <vt:lpstr>什麼是閱讀數學、數學閱讀</vt:lpstr>
      <vt:lpstr>如何發展數學素養(知、用、觀與學)</vt:lpstr>
      <vt:lpstr>數學學習的議題</vt:lpstr>
      <vt:lpstr>閱讀數學的困難</vt:lpstr>
      <vt:lpstr>數學閱讀理解的困難來源</vt:lpstr>
      <vt:lpstr>什麼時候需要數學閱讀</vt:lpstr>
      <vt:lpstr>數學閱讀教學的目標</vt:lpstr>
      <vt:lpstr>數學閱讀教學設計的想法</vt:lpstr>
      <vt:lpstr>數學閱讀教學設計的想法</vt:lpstr>
      <vt:lpstr> 數學閱讀教學的原則 </vt:lpstr>
      <vt:lpstr>數學閱讀教學設計的想法</vt:lpstr>
      <vt:lpstr>數學閱讀理解教學：以證明為例</vt:lpstr>
      <vt:lpstr>數學閱讀教學設計的想法</vt:lpstr>
      <vt:lpstr>數學閱讀教學的目標：還有…</vt:lpstr>
      <vt:lpstr>Q＆Ａ</vt:lpstr>
      <vt:lpstr>聽老師說的和自己讀的有何不同</vt:lpstr>
      <vt:lpstr>達成數學閱讀教學目標的三階段</vt:lpstr>
      <vt:lpstr>您如何教學生證明</vt:lpstr>
      <vt:lpstr>閱讀理解數學名詞（1） Frayer Model – （Barton &amp; Heidema, 2002）</vt:lpstr>
      <vt:lpstr>閱讀理解數學名詞（1）  Frayer Model – （Barton &amp; Heidema, 2002）</vt:lpstr>
      <vt:lpstr>閱讀理解數學名詞（1）  Frayer Model – （Barton &amp; Heidema, 2002）</vt:lpstr>
      <vt:lpstr>閱讀理解數學名詞（2）  Verbal and Visual Word Association – （Barton &amp; Heidema, 2002）</vt:lpstr>
      <vt:lpstr>閱讀理解數學名詞（2）  Verbal and Visual Word Association – （Barton &amp; Heidema, 2002）</vt:lpstr>
      <vt:lpstr>PowerPoint 簡報</vt:lpstr>
      <vt:lpstr>PowerPoint 簡報</vt:lpstr>
      <vt:lpstr>PowerPoint 簡報</vt:lpstr>
      <vt:lpstr>PowerPoint 簡報</vt:lpstr>
      <vt:lpstr>Use Jigsaw to Encourage Reading</vt:lpstr>
      <vt:lpstr>數學文字題的閱讀理解</vt:lpstr>
      <vt:lpstr>數學算式的閱讀理解</vt:lpstr>
      <vt:lpstr>數學定義的閱讀理解</vt:lpstr>
      <vt:lpstr>數學性質的閱讀理解</vt:lpstr>
      <vt:lpstr>數學定義和性質的閱讀理解</vt:lpstr>
      <vt:lpstr>數學證明段落間的閱讀理解</vt:lpstr>
      <vt:lpstr>考試時 ─ 讀特別需要觀察資訊的題目</vt:lpstr>
      <vt:lpstr>考試時 ─讀特別需要理解語意的題目</vt:lpstr>
      <vt:lpstr>上課時 ─ 探索新想法：臆測（+閱讀）</vt:lpstr>
      <vt:lpstr>上課時 ─學習新想法：閱讀</vt:lpstr>
      <vt:lpstr>上課時 ─應用不同想法：建模（+閱讀）</vt:lpstr>
      <vt:lpstr>評析不同想法：討論（+閱讀）</vt:lpstr>
      <vt:lpstr>提供學生需要視覺化策略輔助文字說明的學習機會</vt:lpstr>
      <vt:lpstr>提供學生需要拼音記憶（認詞斷句）的學習機會</vt:lpstr>
      <vt:lpstr>提供學生有意義地認識（命名活動）數學名詞的 學習機會</vt:lpstr>
      <vt:lpstr>提供學生深度處理字詞意義的 學習機會 Verbal and Visual Word Association – （Barton &amp; Heidema, 2002）</vt:lpstr>
      <vt:lpstr>Example of a Vocabulary Strategy Verbal and Visual Word Association – （Barton &amp; Heidema, 2002）</vt:lpstr>
      <vt:lpstr>Frayer Model</vt:lpstr>
      <vt:lpstr>如何透過「閱讀」學習證明</vt:lpstr>
      <vt:lpstr>擬命題</vt:lpstr>
      <vt:lpstr>擬命題</vt:lpstr>
      <vt:lpstr>數學證明的閱讀理解學習單</vt:lpstr>
      <vt:lpstr>數學的閱讀理解策略</vt:lpstr>
      <vt:lpstr>數學的閱讀理解策略</vt:lpstr>
      <vt:lpstr>數學的閱讀理解策略</vt:lpstr>
      <vt:lpstr>搭配課本設計三層次理解問題</vt:lpstr>
      <vt:lpstr>搭配課本設計三層次理解問題</vt:lpstr>
      <vt:lpstr>同用五種閱讀策略搭配課本設計問題</vt:lpstr>
      <vt:lpstr>同用五種閱讀策略搭配課本設計問題</vt:lpstr>
      <vt:lpstr>同用五種閱讀策略搭配課本設計問題</vt:lpstr>
      <vt:lpstr>同用五種閱讀策略搭配課本設計問題</vt:lpstr>
      <vt:lpstr>同用五種閱讀策略搭配課本設計問題</vt:lpstr>
      <vt:lpstr>同用五種閱讀策略搭配課本設計問題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閱讀理解策略在數學教學上的應用</dc:title>
  <dc:creator>Kai-Lin Yang</dc:creator>
  <cp:lastModifiedBy>Kai-Lin Yang</cp:lastModifiedBy>
  <cp:revision>116</cp:revision>
  <dcterms:created xsi:type="dcterms:W3CDTF">2015-01-20T00:07:19Z</dcterms:created>
  <dcterms:modified xsi:type="dcterms:W3CDTF">2015-03-31T04:00:24Z</dcterms:modified>
</cp:coreProperties>
</file>