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0"/>
  </p:notesMasterIdLst>
  <p:sldIdLst>
    <p:sldId id="325" r:id="rId2"/>
    <p:sldId id="303" r:id="rId3"/>
    <p:sldId id="327" r:id="rId4"/>
    <p:sldId id="328" r:id="rId5"/>
    <p:sldId id="329" r:id="rId6"/>
    <p:sldId id="354" r:id="rId7"/>
    <p:sldId id="342" r:id="rId8"/>
    <p:sldId id="339" r:id="rId9"/>
    <p:sldId id="340" r:id="rId10"/>
    <p:sldId id="338" r:id="rId11"/>
    <p:sldId id="341" r:id="rId12"/>
    <p:sldId id="260" r:id="rId13"/>
    <p:sldId id="344" r:id="rId14"/>
    <p:sldId id="345" r:id="rId15"/>
    <p:sldId id="335" r:id="rId16"/>
    <p:sldId id="267" r:id="rId17"/>
    <p:sldId id="268" r:id="rId18"/>
    <p:sldId id="292" r:id="rId19"/>
    <p:sldId id="347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51" r:id="rId29"/>
  </p:sldIdLst>
  <p:sldSz cx="9144000" cy="6858000" type="screen4x3"/>
  <p:notesSz cx="6858000" cy="91440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66"/>
    <a:srgbClr val="006600"/>
    <a:srgbClr val="000066"/>
    <a:srgbClr val="0000FF"/>
    <a:srgbClr val="003399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30"/>
    </p:cViewPr>
  </p:sorterViewPr>
  <p:notesViewPr>
    <p:cSldViewPr>
      <p:cViewPr varScale="1">
        <p:scale>
          <a:sx n="50" d="100"/>
          <a:sy n="50" d="100"/>
        </p:scale>
        <p:origin x="-15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CF5222D6-D1C6-4A0A-8242-78F93B547B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E06DA-645D-4A1F-8EAC-C4BE361ED4A2}" type="slidenum">
              <a:rPr lang="en-US" altLang="zh-TW">
                <a:latin typeface="Arial" charset="0"/>
              </a:rPr>
              <a:pPr/>
              <a:t>1</a:t>
            </a:fld>
            <a:endParaRPr lang="en-US" altLang="zh-TW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AFA06-A729-4076-9622-F126015CBB7B}" type="slidenum">
              <a:rPr lang="en-US" altLang="zh-TW">
                <a:latin typeface="Arial" charset="0"/>
              </a:rPr>
              <a:pPr/>
              <a:t>11</a:t>
            </a:fld>
            <a:endParaRPr lang="en-US" altLang="zh-TW"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55475-8FFE-4F04-8373-5C346B4DA2FC}" type="slidenum">
              <a:rPr lang="en-US" altLang="zh-TW">
                <a:latin typeface="Arial" charset="0"/>
              </a:rPr>
              <a:pPr/>
              <a:t>12</a:t>
            </a:fld>
            <a:endParaRPr lang="en-US" altLang="zh-TW">
              <a:latin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BF148-3BC3-4EFD-BFBE-91F10B1F57E1}" type="slidenum">
              <a:rPr lang="en-US" altLang="zh-TW">
                <a:latin typeface="Arial" charset="0"/>
              </a:rPr>
              <a:pPr/>
              <a:t>13</a:t>
            </a:fld>
            <a:endParaRPr lang="en-US" altLang="zh-TW">
              <a:latin typeface="Arial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238A8-340C-43D2-B9E1-7A3126C2182A}" type="slidenum">
              <a:rPr lang="en-US" altLang="zh-TW">
                <a:latin typeface="Arial" charset="0"/>
              </a:rPr>
              <a:pPr/>
              <a:t>14</a:t>
            </a:fld>
            <a:endParaRPr lang="en-US" altLang="zh-TW">
              <a:latin typeface="Arial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870D2-3D6D-4FED-BBEF-F7EEBD176C9C}" type="slidenum">
              <a:rPr lang="en-US" altLang="zh-TW">
                <a:latin typeface="Arial" charset="0"/>
              </a:rPr>
              <a:pPr/>
              <a:t>15</a:t>
            </a:fld>
            <a:endParaRPr lang="en-US" altLang="zh-TW">
              <a:latin typeface="Arial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515B0-E0EE-4152-94E8-F4C00CDD0523}" type="slidenum">
              <a:rPr lang="en-US" altLang="zh-TW">
                <a:latin typeface="Arial" charset="0"/>
              </a:rPr>
              <a:pPr/>
              <a:t>16</a:t>
            </a:fld>
            <a:endParaRPr lang="en-US" altLang="zh-TW">
              <a:latin typeface="Arial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1B148-A9F2-4DEC-BD67-0E90A82828BB}" type="slidenum">
              <a:rPr lang="en-US" altLang="zh-TW">
                <a:latin typeface="Arial" charset="0"/>
              </a:rPr>
              <a:pPr/>
              <a:t>17</a:t>
            </a:fld>
            <a:endParaRPr lang="en-US" altLang="zh-TW">
              <a:latin typeface="Arial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D0A8C-A860-4557-86C7-0862F8BE2A1C}" type="slidenum">
              <a:rPr lang="en-US" altLang="zh-TW">
                <a:latin typeface="Arial" charset="0"/>
              </a:rPr>
              <a:pPr/>
              <a:t>18</a:t>
            </a:fld>
            <a:endParaRPr lang="en-US" altLang="zh-TW">
              <a:latin typeface="Arial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CCFC8-0B73-460C-9C53-84267AD00473}" type="slidenum">
              <a:rPr lang="en-US" altLang="zh-TW">
                <a:latin typeface="Arial" charset="0"/>
              </a:rPr>
              <a:pPr/>
              <a:t>19</a:t>
            </a:fld>
            <a:endParaRPr lang="en-US" altLang="zh-TW">
              <a:latin typeface="Arial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BEB1D-77B2-493A-9484-5377B31706B6}" type="slidenum">
              <a:rPr lang="en-US" altLang="zh-TW">
                <a:latin typeface="Arial" charset="0"/>
              </a:rPr>
              <a:pPr/>
              <a:t>28</a:t>
            </a:fld>
            <a:endParaRPr lang="en-US" altLang="zh-TW">
              <a:latin typeface="Arial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7DEA-F0B2-4E60-8441-910EB9467F5A}" type="slidenum">
              <a:rPr lang="en-US" altLang="zh-TW">
                <a:latin typeface="Arial" charset="0"/>
              </a:rPr>
              <a:pPr/>
              <a:t>2</a:t>
            </a:fld>
            <a:endParaRPr lang="en-US" altLang="zh-TW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E32A6-C76E-4B78-82DB-58FC117C9BD8}" type="slidenum">
              <a:rPr lang="en-US" altLang="zh-TW">
                <a:latin typeface="Arial" charset="0"/>
              </a:rPr>
              <a:pPr/>
              <a:t>3</a:t>
            </a:fld>
            <a:endParaRPr lang="en-US" altLang="zh-TW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0ACA4-BEC5-4687-860F-8E7B8835F4F4}" type="slidenum">
              <a:rPr lang="en-US" altLang="zh-TW">
                <a:latin typeface="Arial" charset="0"/>
              </a:rPr>
              <a:pPr/>
              <a:t>4</a:t>
            </a:fld>
            <a:endParaRPr lang="en-US" altLang="zh-TW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AD577-D655-40C8-92C1-166E193CA811}" type="slidenum">
              <a:rPr lang="en-US" altLang="zh-TW">
                <a:latin typeface="Arial" charset="0"/>
              </a:rPr>
              <a:pPr/>
              <a:t>5</a:t>
            </a:fld>
            <a:endParaRPr lang="en-US" altLang="zh-TW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7B17A-A0F8-4DDF-9556-D4B56C46B130}" type="slidenum">
              <a:rPr lang="en-US" altLang="zh-TW">
                <a:latin typeface="Arial" charset="0"/>
              </a:rPr>
              <a:pPr/>
              <a:t>7</a:t>
            </a:fld>
            <a:endParaRPr lang="en-US" altLang="zh-TW">
              <a:latin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4B965-0B8F-4164-BFBC-DCF4F9306044}" type="slidenum">
              <a:rPr lang="en-US" altLang="zh-TW">
                <a:latin typeface="Arial" charset="0"/>
              </a:rPr>
              <a:pPr/>
              <a:t>8</a:t>
            </a:fld>
            <a:endParaRPr lang="en-US" altLang="zh-TW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E562D-D3CB-4CEB-B26A-15E094848DEC}" type="slidenum">
              <a:rPr lang="en-US" altLang="zh-TW">
                <a:latin typeface="Arial" charset="0"/>
              </a:rPr>
              <a:pPr/>
              <a:t>9</a:t>
            </a:fld>
            <a:endParaRPr lang="en-US" altLang="zh-TW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4A216-54CE-4E91-88C8-6DA73703458F}" type="slidenum">
              <a:rPr lang="en-US" altLang="zh-TW">
                <a:latin typeface="Arial" charset="0"/>
              </a:rPr>
              <a:pPr/>
              <a:t>10</a:t>
            </a:fld>
            <a:endParaRPr lang="en-US" altLang="zh-TW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8DE58-2428-4081-83DC-ACF543440500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983237-8849-40A3-A4F1-2277BF23C5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8B6D-D98A-4655-BE4C-04D318047D31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AA19-ED56-4FA8-A4B8-8EDFADEEF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2488C-61EE-460D-B4CF-B6D3B6E5C854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ABF83-A069-4272-B86C-D32C907E9D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BCB68-A138-4643-8FC3-E15B2A2E06B4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4295D-4B0D-45FD-B30F-91329DB697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F60C-A4A6-4670-99D0-045982C1BB91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F246-30BC-4C1D-A287-C069820463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739C-5192-407C-B886-3CD3F546D6FB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5964-B2DD-4940-BB71-B07372F761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EBB0-6E0E-46F6-BCB6-7A8890AB715F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EB2D8-915F-4BB7-8021-F670F744E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636F8-E8E9-4082-B3F0-739DA0CE0F8E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4EF0-D633-41AD-B11B-B634C27D72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CD66-6AAB-462A-9638-F30F5E9EA138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853E2-3DCC-4C46-9526-8F8F51DEAC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80D6-B585-4287-996F-137F95410BDA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2613-DE54-4C5E-AF68-4C5C92BF0D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5FEE-D81B-42C3-9324-023178C20D40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1EF3-0833-445C-AD37-553E7A41A1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3893-145A-4005-9C58-98B9A3F2F432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86419-2F60-4187-910E-01F9840DD6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E787-EB56-4552-A364-6A2ABA6FACF0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4ABB9-2440-4D8B-B883-81A0645610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 smtClean="0">
                <a:latin typeface="Arial" pitchFamily="34" charset="0"/>
              </a:defRPr>
            </a:lvl1pPr>
          </a:lstStyle>
          <a:p>
            <a:pPr>
              <a:defRPr/>
            </a:pPr>
            <a:fld id="{3183AF74-B0EE-4509-B1CC-9743C8E2A8C6}" type="datetime1">
              <a:rPr lang="zh-TW" altLang="en-US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latin typeface="Arial" pitchFamily="34" charset="0"/>
              </a:defRPr>
            </a:lvl1pPr>
          </a:lstStyle>
          <a:p>
            <a:pPr>
              <a:defRPr/>
            </a:pPr>
            <a:fld id="{F1B72180-7EF7-42F7-99A6-B844B7FEE1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680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  <p:sp>
          <p:nvSpPr>
            <p:cNvPr id="768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zh-TW" smtClean="0"/>
              <a:t>What can do for numerical computation?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049588"/>
            <a:ext cx="5189538" cy="2362200"/>
          </a:xfrm>
        </p:spPr>
        <p:txBody>
          <a:bodyPr/>
          <a:lstStyle/>
          <a:p>
            <a:pPr algn="l" eaLnBrk="1" hangingPunct="1"/>
            <a:r>
              <a:rPr lang="zh-TW" altLang="en-US" sz="2500" b="1" dirty="0" smtClean="0">
                <a:latin typeface="標楷體" pitchFamily="65" charset="-120"/>
              </a:rPr>
              <a:t>黃聰明</a:t>
            </a:r>
          </a:p>
          <a:p>
            <a:pPr algn="l" eaLnBrk="1" hangingPunct="1"/>
            <a:r>
              <a:rPr lang="zh-TW" altLang="en-US" sz="2500" b="1" dirty="0" smtClean="0">
                <a:latin typeface="標楷體" pitchFamily="65" charset="-120"/>
              </a:rPr>
              <a:t>臺灣師範大學 數學系</a:t>
            </a:r>
          </a:p>
          <a:p>
            <a:pPr algn="l" eaLnBrk="1" hangingPunct="1"/>
            <a:r>
              <a:rPr lang="en-US" altLang="zh-TW" sz="2100" dirty="0" smtClean="0"/>
              <a:t>min@ntnu.edu.tw</a:t>
            </a:r>
            <a:endParaRPr lang="en-US" altLang="zh-TW" sz="2100" dirty="0" smtClean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5734050"/>
            <a:ext cx="9144000" cy="338138"/>
          </a:xfrm>
          <a:prstGeom prst="rect">
            <a:avLst/>
          </a:prstGeom>
          <a:solidFill>
            <a:srgbClr val="CCCCFF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zh-TW" altLang="en-US" sz="1600" dirty="0">
                <a:ea typeface="標楷體" pitchFamily="65" charset="-120"/>
              </a:rPr>
              <a:t>數值分析 </a:t>
            </a:r>
            <a:r>
              <a:rPr lang="zh-TW" altLang="en-US" sz="1600" dirty="0">
                <a:ea typeface="標楷體" pitchFamily="65" charset="-120"/>
                <a:sym typeface="TECHMath" pitchFamily="2" charset="2"/>
              </a:rPr>
              <a:t> </a:t>
            </a:r>
            <a:r>
              <a:rPr lang="en-US" altLang="zh-TW" sz="1600" dirty="0" smtClean="0">
                <a:ea typeface="標楷體" pitchFamily="65" charset="-120"/>
              </a:rPr>
              <a:t>2012</a:t>
            </a:r>
            <a:r>
              <a:rPr lang="zh-TW" altLang="en-US" sz="1600" dirty="0" smtClean="0">
                <a:ea typeface="標楷體" pitchFamily="65" charset="-120"/>
              </a:rPr>
              <a:t>年 </a:t>
            </a:r>
            <a:r>
              <a:rPr lang="en-US" altLang="zh-TW" sz="1600" dirty="0" smtClean="0">
                <a:ea typeface="標楷體" pitchFamily="65" charset="-120"/>
              </a:rPr>
              <a:t>2</a:t>
            </a:r>
            <a:r>
              <a:rPr lang="zh-TW" altLang="en-US" sz="1600" dirty="0" smtClean="0">
                <a:ea typeface="標楷體" pitchFamily="65" charset="-120"/>
              </a:rPr>
              <a:t>月</a:t>
            </a:r>
            <a:r>
              <a:rPr lang="en-US" altLang="zh-TW" sz="1600" dirty="0" smtClean="0">
                <a:ea typeface="標楷體" pitchFamily="65" charset="-120"/>
              </a:rPr>
              <a:t>20</a:t>
            </a:r>
            <a:r>
              <a:rPr lang="zh-TW" altLang="en-US" sz="1600" dirty="0" smtClean="0">
                <a:ea typeface="標楷體" pitchFamily="65" charset="-120"/>
              </a:rPr>
              <a:t>日</a:t>
            </a:r>
            <a:endParaRPr lang="zh-TW" altLang="en-US" sz="16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版面配置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FA559A-37B2-4157-90C9-C208B053DE11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17411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7B107A-9D73-48B9-BE36-8C2246A807CC}" type="slidenum">
              <a:rPr lang="en-US" altLang="zh-TW">
                <a:latin typeface="Arial" charset="0"/>
              </a:rPr>
              <a:pPr/>
              <a:t>10</a:t>
            </a:fld>
            <a:endParaRPr lang="en-US" altLang="zh-TW">
              <a:latin typeface="Arial" charset="0"/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4000" smtClean="0"/>
          </a:p>
        </p:txBody>
      </p:sp>
      <p:pic>
        <p:nvPicPr>
          <p:cNvPr id="17414" name="Picture 4" descr="CSLin_fi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692150"/>
            <a:ext cx="6624637" cy="5516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31FC3F3-F291-4494-B26F-D7B96115BB34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184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52AB2E-CC92-4812-A13A-436C8BCCEB2D}" type="slidenum">
              <a:rPr lang="en-US" altLang="zh-TW">
                <a:latin typeface="Arial" charset="0"/>
              </a:rPr>
              <a:pPr/>
              <a:t>11</a:t>
            </a:fld>
            <a:endParaRPr lang="en-US" altLang="zh-TW">
              <a:latin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TW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4800" smtClean="0"/>
              <a:t>Numerical simulation of nano-scale semiconductor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日期版面配置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8E458D4-B32E-4A71-94E8-D4CC694347C8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102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3773AD-94B9-4779-9A1B-AF4EA58B4184}" type="slidenum">
              <a:rPr lang="en-US" altLang="zh-TW">
                <a:latin typeface="Arial" charset="0"/>
              </a:rPr>
              <a:pPr/>
              <a:t>12</a:t>
            </a:fld>
            <a:endParaRPr lang="en-US" altLang="zh-TW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Nanometer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100" smtClean="0"/>
              <a:t>It is a small world, </a:t>
            </a:r>
            <a:br>
              <a:rPr lang="en-US" altLang="zh-TW" sz="2100" smtClean="0"/>
            </a:br>
            <a:r>
              <a:rPr lang="en-US" altLang="zh-TW" sz="2100" smtClean="0"/>
              <a:t>with a plenty rooms.</a:t>
            </a:r>
            <a:br>
              <a:rPr lang="en-US" altLang="zh-TW" sz="2100" smtClean="0"/>
            </a:br>
            <a:endParaRPr lang="en-US" altLang="zh-TW" sz="21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100" smtClean="0"/>
              <a:t>Why consider quantum effects?</a:t>
            </a:r>
            <a:br>
              <a:rPr lang="en-US" altLang="zh-TW" sz="2100" smtClean="0"/>
            </a:br>
            <a:r>
              <a:rPr lang="en-US" altLang="zh-TW" sz="2100" smtClean="0"/>
              <a:t/>
            </a:r>
            <a:br>
              <a:rPr lang="en-US" altLang="zh-TW" sz="2100" smtClean="0"/>
            </a:br>
            <a:r>
              <a:rPr lang="en-US" altLang="zh-TW" sz="2100" smtClean="0"/>
              <a:t>Small devices imply significant quantum effect.</a:t>
            </a:r>
            <a:br>
              <a:rPr lang="en-US" altLang="zh-TW" sz="2100" smtClean="0"/>
            </a:br>
            <a:endParaRPr lang="en-US" altLang="zh-TW" sz="21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100" smtClean="0"/>
              <a:t>1 nm =        </a:t>
            </a:r>
            <a:r>
              <a:rPr lang="en-US" altLang="zh-TW" sz="2100" smtClean="0">
                <a:sym typeface="TECHMath" pitchFamily="2" charset="2"/>
              </a:rPr>
              <a:t> m</a:t>
            </a:r>
            <a:br>
              <a:rPr lang="en-US" altLang="zh-TW" sz="2100" smtClean="0">
                <a:sym typeface="TECHMath" pitchFamily="2" charset="2"/>
              </a:rPr>
            </a:br>
            <a:r>
              <a:rPr lang="en-US" altLang="zh-TW" sz="2100" smtClean="0">
                <a:sym typeface="TECHMath" pitchFamily="2" charset="2"/>
              </a:rPr>
              <a:t>Nano-scale </a:t>
            </a:r>
            <a:r>
              <a:rPr lang="en-US" altLang="zh-TW" sz="2100" smtClean="0">
                <a:sym typeface="Symbol" pitchFamily="18" charset="2"/>
              </a:rPr>
              <a:t> 1-100 nm</a:t>
            </a:r>
            <a:br>
              <a:rPr lang="en-US" altLang="zh-TW" sz="2100" smtClean="0">
                <a:sym typeface="Symbol" pitchFamily="18" charset="2"/>
              </a:rPr>
            </a:br>
            <a:endParaRPr lang="en-US" altLang="zh-TW" sz="2100" smtClean="0">
              <a:sym typeface="TECHMath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100" smtClean="0">
                <a:sym typeface="TECHMath" pitchFamily="2" charset="2"/>
              </a:rPr>
              <a:t>A semiconductor QD </a:t>
            </a:r>
            <a:r>
              <a:rPr lang="en-US" altLang="zh-TW" sz="2100" smtClean="0">
                <a:sym typeface="Symbol" pitchFamily="18" charset="2"/>
              </a:rPr>
              <a:t> 10 nm (QD:hair  1:10,000)</a:t>
            </a:r>
          </a:p>
        </p:txBody>
      </p:sp>
      <p:pic>
        <p:nvPicPr>
          <p:cNvPr id="1031" name="Picture 4" descr="nanometer_scale"/>
          <p:cNvPicPr>
            <a:picLocks noChangeAspect="1" noChangeArrowheads="1"/>
          </p:cNvPicPr>
          <p:nvPr/>
        </p:nvPicPr>
        <p:blipFill>
          <a:blip r:embed="rId4" cstate="print"/>
          <a:srcRect l="2797" t="5498"/>
          <a:stretch>
            <a:fillRect/>
          </a:stretch>
        </p:blipFill>
        <p:spPr bwMode="auto">
          <a:xfrm>
            <a:off x="4356100" y="0"/>
            <a:ext cx="501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7451725" y="5084763"/>
            <a:ext cx="685800" cy="3048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4953000" y="51054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600">
                <a:solidFill>
                  <a:schemeClr val="tx2"/>
                </a:solidFill>
                <a:latin typeface="Arial Narrow" pitchFamily="34" charset="0"/>
              </a:rPr>
              <a:t>Semiconductor QD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835150" y="4076700"/>
          <a:ext cx="576263" cy="419100"/>
        </p:xfrm>
        <a:graphic>
          <a:graphicData uri="http://schemas.openxmlformats.org/presentationml/2006/ole">
            <p:oleObj spid="_x0000_s1026" name="方程式" r:id="rId5" imgW="279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A2FB704-DB02-47C3-ABB4-56DF72B85EC2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194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CF855C-3907-49B7-8B58-F67BE9930DE5}" type="slidenum">
              <a:rPr lang="en-US" altLang="zh-TW">
                <a:latin typeface="Arial" charset="0"/>
              </a:rPr>
              <a:pPr/>
              <a:t>13</a:t>
            </a:fld>
            <a:endParaRPr lang="en-US" altLang="zh-TW">
              <a:latin typeface="Arial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32594"/>
            <a:ext cx="6840115" cy="69215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Quantum dots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413917"/>
            <a:ext cx="7769225" cy="4751387"/>
          </a:xfrm>
        </p:spPr>
        <p:txBody>
          <a:bodyPr/>
          <a:lstStyle/>
          <a:p>
            <a:pPr eaLnBrk="1" hangingPunct="1"/>
            <a:r>
              <a:rPr lang="en-US" altLang="zh-TW" sz="1900" dirty="0" smtClean="0"/>
              <a:t>Cross-sections of hetero-structure </a:t>
            </a:r>
            <a:r>
              <a:rPr lang="en-US" altLang="zh-TW" sz="1900" dirty="0" err="1" smtClean="0"/>
              <a:t>InAs</a:t>
            </a:r>
            <a:r>
              <a:rPr lang="en-US" altLang="zh-TW" sz="1900" dirty="0" smtClean="0"/>
              <a:t>/</a:t>
            </a:r>
            <a:r>
              <a:rPr lang="en-US" altLang="zh-TW" sz="1900" dirty="0" err="1" smtClean="0"/>
              <a:t>GaAs</a:t>
            </a:r>
            <a:r>
              <a:rPr lang="en-US" altLang="zh-TW" sz="1900" dirty="0" smtClean="0"/>
              <a:t> QDs by Transmission Electron Microscope [</a:t>
            </a:r>
            <a:r>
              <a:rPr lang="en-US" altLang="zh-TW" sz="1900" dirty="0" err="1" smtClean="0"/>
              <a:t>Schoenfeld</a:t>
            </a:r>
            <a:r>
              <a:rPr lang="en-US" altLang="zh-TW" sz="1900" dirty="0" smtClean="0"/>
              <a:t>, 00]</a:t>
            </a:r>
          </a:p>
        </p:txBody>
      </p:sp>
      <p:grpSp>
        <p:nvGrpSpPr>
          <p:cNvPr id="19462" name="Group 4"/>
          <p:cNvGrpSpPr>
            <a:grpSpLocks/>
          </p:cNvGrpSpPr>
          <p:nvPr/>
        </p:nvGrpSpPr>
        <p:grpSpPr bwMode="auto">
          <a:xfrm>
            <a:off x="466725" y="2347366"/>
            <a:ext cx="8208963" cy="3817938"/>
            <a:chOff x="493" y="1728"/>
            <a:chExt cx="5171" cy="2405"/>
          </a:xfrm>
        </p:grpSpPr>
        <p:grpSp>
          <p:nvGrpSpPr>
            <p:cNvPr id="19463" name="Group 5"/>
            <p:cNvGrpSpPr>
              <a:grpSpLocks/>
            </p:cNvGrpSpPr>
            <p:nvPr/>
          </p:nvGrpSpPr>
          <p:grpSpPr bwMode="auto">
            <a:xfrm>
              <a:off x="493" y="1728"/>
              <a:ext cx="5171" cy="2405"/>
              <a:chOff x="2058" y="2275"/>
              <a:chExt cx="3702" cy="1632"/>
            </a:xfrm>
          </p:grpSpPr>
          <p:pic>
            <p:nvPicPr>
              <p:cNvPr id="19468" name="Picture 6" descr="QDCrossSectio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8" y="2275"/>
                <a:ext cx="3244" cy="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469" name="Group 7"/>
              <p:cNvGrpSpPr>
                <a:grpSpLocks/>
              </p:cNvGrpSpPr>
              <p:nvPr/>
            </p:nvGrpSpPr>
            <p:grpSpPr bwMode="auto">
              <a:xfrm>
                <a:off x="5140" y="2386"/>
                <a:ext cx="620" cy="1087"/>
                <a:chOff x="5022" y="2396"/>
                <a:chExt cx="620" cy="1087"/>
              </a:xfrm>
            </p:grpSpPr>
            <p:grpSp>
              <p:nvGrpSpPr>
                <p:cNvPr id="19470" name="Group 8"/>
                <p:cNvGrpSpPr>
                  <a:grpSpLocks/>
                </p:cNvGrpSpPr>
                <p:nvPr/>
              </p:nvGrpSpPr>
              <p:grpSpPr bwMode="auto">
                <a:xfrm>
                  <a:off x="5022" y="2396"/>
                  <a:ext cx="153" cy="1087"/>
                  <a:chOff x="5607" y="2378"/>
                  <a:chExt cx="153" cy="1087"/>
                </a:xfrm>
              </p:grpSpPr>
              <p:sp>
                <p:nvSpPr>
                  <p:cNvPr id="19473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7" y="2598"/>
                    <a:ext cx="15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74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7" y="2516"/>
                    <a:ext cx="15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75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7" y="3338"/>
                    <a:ext cx="15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76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7" y="3097"/>
                    <a:ext cx="15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7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5674" y="2378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miter lim="800000"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7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674" y="2956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miter lim="800000"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7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674" y="2594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miter lim="800000"/>
                    <a:headEnd type="triangle" w="med" len="med"/>
                    <a:tailEnd/>
                  </a:ln>
                </p:spPr>
                <p:txBody>
                  <a:bodyPr wrap="none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8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674" y="3330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miter lim="800000"/>
                    <a:headEnd type="triangle" w="med" len="med"/>
                    <a:tailEnd/>
                  </a:ln>
                </p:spPr>
                <p:txBody>
                  <a:bodyPr wrap="none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947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097" y="2485"/>
                  <a:ext cx="545" cy="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altLang="zh-TW" sz="1600" b="1">
                      <a:solidFill>
                        <a:schemeClr val="tx2"/>
                      </a:solidFill>
                      <a:latin typeface="Verdana" pitchFamily="34" charset="0"/>
                    </a:rPr>
                    <a:t>150 Å</a:t>
                  </a:r>
                </a:p>
              </p:txBody>
            </p:sp>
            <p:sp>
              <p:nvSpPr>
                <p:cNvPr id="1947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40" y="3126"/>
                  <a:ext cx="602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altLang="zh-TW" sz="1600" b="1">
                      <a:solidFill>
                        <a:schemeClr val="tx2"/>
                      </a:solidFill>
                      <a:latin typeface="Verdana" pitchFamily="34" charset="0"/>
                    </a:rPr>
                    <a:t>300 Å</a:t>
                  </a:r>
                </a:p>
              </p:txBody>
            </p:sp>
          </p:grpSp>
        </p:grpSp>
        <p:grpSp>
          <p:nvGrpSpPr>
            <p:cNvPr id="19464" name="Group 19"/>
            <p:cNvGrpSpPr>
              <a:grpSpLocks/>
            </p:cNvGrpSpPr>
            <p:nvPr/>
          </p:nvGrpSpPr>
          <p:grpSpPr bwMode="auto">
            <a:xfrm>
              <a:off x="1429" y="1848"/>
              <a:ext cx="1461" cy="693"/>
              <a:chOff x="1502" y="1909"/>
              <a:chExt cx="1143" cy="576"/>
            </a:xfrm>
          </p:grpSpPr>
          <p:sp>
            <p:nvSpPr>
              <p:cNvPr id="19465" name="Rectangle 20"/>
              <p:cNvSpPr>
                <a:spLocks noChangeArrowheads="1"/>
              </p:cNvSpPr>
              <p:nvPr/>
            </p:nvSpPr>
            <p:spPr bwMode="auto">
              <a:xfrm>
                <a:off x="1502" y="1909"/>
                <a:ext cx="499" cy="254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466" name="Rectangle 21"/>
              <p:cNvSpPr>
                <a:spLocks noChangeArrowheads="1"/>
              </p:cNvSpPr>
              <p:nvPr/>
            </p:nvSpPr>
            <p:spPr bwMode="auto">
              <a:xfrm>
                <a:off x="2078" y="2180"/>
                <a:ext cx="567" cy="305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467" name="Rectangle 22"/>
              <p:cNvSpPr>
                <a:spLocks noChangeArrowheads="1"/>
              </p:cNvSpPr>
              <p:nvPr/>
            </p:nvSpPr>
            <p:spPr bwMode="auto">
              <a:xfrm>
                <a:off x="2182" y="1912"/>
                <a:ext cx="364" cy="237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92B32D0-32C4-4432-B2D8-CAF6A201D050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204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96DD1E-38AF-4723-A5E4-2F6A34ECE428}" type="slidenum">
              <a:rPr lang="en-US" altLang="zh-TW">
                <a:latin typeface="Arial" charset="0"/>
              </a:rPr>
              <a:pPr/>
              <a:t>14</a:t>
            </a:fld>
            <a:endParaRPr lang="en-US" altLang="zh-TW">
              <a:latin typeface="Arial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9"/>
            <a:ext cx="7198568" cy="1152128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Nano</a:t>
            </a:r>
            <a:r>
              <a:rPr lang="en-US" altLang="zh-TW" dirty="0" smtClean="0"/>
              <a:t>-scale quantum dot fabrication</a:t>
            </a:r>
          </a:p>
        </p:txBody>
      </p:sp>
      <p:pic>
        <p:nvPicPr>
          <p:cNvPr id="20485" name="Picture 3" descr="MBE_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2842692"/>
            <a:ext cx="2843213" cy="1522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516586"/>
            <a:ext cx="19446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566466" y="1610797"/>
            <a:ext cx="72458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latinLnBrk="1">
              <a:buFontTx/>
              <a:buChar char="•"/>
            </a:pPr>
            <a:r>
              <a:rPr lang="en-US" altLang="zh-TW" sz="2800" dirty="0">
                <a:ea typeface="Gulim" pitchFamily="34" charset="-127"/>
              </a:rPr>
              <a:t> E-beam, chemical solution,… (bigger QDs</a:t>
            </a:r>
            <a:r>
              <a:rPr lang="en-US" altLang="zh-TW" sz="2800" dirty="0" smtClean="0">
                <a:ea typeface="Gulim" pitchFamily="34" charset="-127"/>
              </a:rPr>
              <a:t>)</a:t>
            </a:r>
            <a:endParaRPr lang="en-US" altLang="zh-TW" sz="2800" dirty="0">
              <a:ea typeface="Gulim" pitchFamily="34" charset="-127"/>
            </a:endParaRPr>
          </a:p>
          <a:p>
            <a:pPr algn="l" latinLnBrk="1">
              <a:buFontTx/>
              <a:buChar char="•"/>
            </a:pPr>
            <a:r>
              <a:rPr lang="en-US" altLang="zh-TW" sz="2800" dirty="0">
                <a:ea typeface="Gulim" pitchFamily="34" charset="-127"/>
              </a:rPr>
              <a:t> Molecular beam </a:t>
            </a:r>
            <a:r>
              <a:rPr lang="en-US" altLang="zh-TW" sz="2800" dirty="0" err="1">
                <a:ea typeface="Gulim" pitchFamily="34" charset="-127"/>
              </a:rPr>
              <a:t>epitaxy</a:t>
            </a:r>
            <a:r>
              <a:rPr lang="en-US" altLang="zh-TW" sz="2800" dirty="0">
                <a:ea typeface="Gulim" pitchFamily="34" charset="-127"/>
              </a:rPr>
              <a:t> (smaller QDs)</a:t>
            </a:r>
          </a:p>
        </p:txBody>
      </p:sp>
      <p:pic>
        <p:nvPicPr>
          <p:cNvPr id="20488" name="Picture 6" descr="QD_schematic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2586186"/>
            <a:ext cx="49688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版面配置區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34925D8-C4A6-49E0-ADAA-B0FE106F9D45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2150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2CC419-EF4E-495A-AA37-6187D47365C9}" type="slidenum">
              <a:rPr lang="en-US" altLang="zh-TW">
                <a:latin typeface="Arial" charset="0"/>
              </a:rPr>
              <a:pPr/>
              <a:t>15</a:t>
            </a:fld>
            <a:endParaRPr lang="en-US" altLang="zh-TW">
              <a:latin typeface="Arial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Confinement </a:t>
            </a:r>
            <a:br>
              <a:rPr lang="en-US" altLang="zh-TW" smtClean="0"/>
            </a:br>
            <a:r>
              <a:rPr lang="en-US" altLang="zh-TW" smtClean="0"/>
              <a:t>(band gap engineering)</a:t>
            </a:r>
          </a:p>
        </p:txBody>
      </p:sp>
      <p:pic>
        <p:nvPicPr>
          <p:cNvPr id="21509" name="Picture 3" descr="Confi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5" y="1870075"/>
            <a:ext cx="7412038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4"/>
          <p:cNvSpPr>
            <a:spLocks noChangeShapeType="1"/>
          </p:cNvSpPr>
          <p:nvPr/>
        </p:nvSpPr>
        <p:spPr bwMode="auto">
          <a:xfrm flipV="1">
            <a:off x="592138" y="1909763"/>
            <a:ext cx="0" cy="3967162"/>
          </a:xfrm>
          <a:prstGeom prst="line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 rot="-5400000">
            <a:off x="-338931" y="3966369"/>
            <a:ext cx="1176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2000" b="1">
                <a:solidFill>
                  <a:schemeClr val="tx2"/>
                </a:solidFill>
                <a:latin typeface="Verdana" pitchFamily="34" charset="0"/>
              </a:rPr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D04268-21F3-4420-A709-1626492ADDC5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E8C10C-AE0C-4984-BCD0-47D988F7F8C7}" type="slidenum">
              <a:rPr lang="en-US" altLang="zh-TW">
                <a:latin typeface="Arial" charset="0"/>
              </a:rPr>
              <a:pPr/>
              <a:t>16</a:t>
            </a:fld>
            <a:endParaRPr lang="en-US" altLang="zh-TW">
              <a:latin typeface="Arial" charset="0"/>
            </a:endParaRPr>
          </a:p>
        </p:txBody>
      </p:sp>
      <p:sp>
        <p:nvSpPr>
          <p:cNvPr id="23556" name="AutoShape 3"/>
          <p:cNvSpPr>
            <a:spLocks noChangeAspect="1" noChangeArrowheads="1"/>
          </p:cNvSpPr>
          <p:nvPr>
            <p:ph type="body" idx="1"/>
          </p:nvPr>
        </p:nvSpPr>
        <p:spPr>
          <a:xfrm>
            <a:off x="606425" y="2492375"/>
            <a:ext cx="7931150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200" dirty="0" smtClean="0">
                <a:cs typeface="Arial" charset="0"/>
              </a:rPr>
              <a:t>ħ: reduced Plank constant</a:t>
            </a:r>
            <a:r>
              <a:rPr lang="el-GR" altLang="zh-TW" sz="2200" dirty="0" smtClean="0">
                <a:cs typeface="Arial" charset="0"/>
              </a:rPr>
              <a:t> </a:t>
            </a:r>
            <a:r>
              <a:rPr lang="en-US" altLang="zh-TW" sz="2200" dirty="0" smtClean="0">
                <a:cs typeface="Arial" charset="0"/>
              </a:rPr>
              <a:t/>
            </a:r>
            <a:br>
              <a:rPr lang="en-US" altLang="zh-TW" sz="2200" dirty="0" smtClean="0">
                <a:cs typeface="Arial" charset="0"/>
              </a:rPr>
            </a:br>
            <a:endParaRPr lang="en-US" altLang="zh-TW" sz="22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zh-TW" sz="2200" dirty="0" smtClean="0">
                <a:cs typeface="Arial" charset="0"/>
              </a:rPr>
              <a:t>λ</a:t>
            </a:r>
            <a:r>
              <a:rPr lang="en-US" altLang="zh-TW" sz="2200" dirty="0" smtClean="0">
                <a:cs typeface="Arial" charset="0"/>
              </a:rPr>
              <a:t>: unknown </a:t>
            </a:r>
            <a:r>
              <a:rPr lang="en-US" altLang="zh-TW" sz="2200" dirty="0" err="1" smtClean="0">
                <a:cs typeface="Arial" charset="0"/>
              </a:rPr>
              <a:t>eigenvalue</a:t>
            </a:r>
            <a:r>
              <a:rPr lang="en-US" altLang="zh-TW" sz="2200" dirty="0" smtClean="0">
                <a:cs typeface="Arial" charset="0"/>
              </a:rPr>
              <a:t>;	    u(</a:t>
            </a:r>
            <a:r>
              <a:rPr lang="en-US" altLang="zh-TW" sz="2200" dirty="0" err="1" smtClean="0">
                <a:cs typeface="Arial" charset="0"/>
              </a:rPr>
              <a:t>x,y,z</a:t>
            </a:r>
            <a:r>
              <a:rPr lang="en-US" altLang="zh-TW" sz="2200" dirty="0" smtClean="0">
                <a:cs typeface="Arial" charset="0"/>
              </a:rPr>
              <a:t>): unknown eigenvector</a:t>
            </a:r>
            <a:br>
              <a:rPr lang="en-US" altLang="zh-TW" sz="2200" dirty="0" smtClean="0">
                <a:cs typeface="Arial" charset="0"/>
              </a:rPr>
            </a:br>
            <a:endParaRPr lang="en-US" altLang="zh-TW" sz="22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200" dirty="0" smtClean="0">
                <a:cs typeface="Arial" charset="0"/>
              </a:rPr>
              <a:t>m: effective mass;		    V: confinement potential</a:t>
            </a:r>
            <a:br>
              <a:rPr lang="en-US" altLang="zh-TW" sz="2200" dirty="0" smtClean="0">
                <a:cs typeface="Arial" charset="0"/>
              </a:rPr>
            </a:br>
            <a:r>
              <a:rPr lang="en-US" altLang="zh-TW" sz="2200" dirty="0" smtClean="0">
                <a:cs typeface="Arial" charset="0"/>
              </a:rPr>
              <a:t>m and V are discontinuous across the </a:t>
            </a:r>
            <a:r>
              <a:rPr lang="en-US" altLang="zh-TW" sz="2200" dirty="0" err="1" smtClean="0">
                <a:cs typeface="Arial" charset="0"/>
              </a:rPr>
              <a:t>heterojunction</a:t>
            </a:r>
            <a:endParaRPr lang="en-US" altLang="zh-TW" sz="22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2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200" dirty="0" err="1" smtClean="0">
                <a:cs typeface="Arial" charset="0"/>
              </a:rPr>
              <a:t>BenDaniel</a:t>
            </a:r>
            <a:r>
              <a:rPr lang="en-US" altLang="zh-TW" sz="2200" dirty="0" smtClean="0">
                <a:cs typeface="Arial" charset="0"/>
              </a:rPr>
              <a:t>-Duke interface cond.</a:t>
            </a:r>
          </a:p>
          <a:p>
            <a:pPr eaLnBrk="1" hangingPunct="1">
              <a:lnSpc>
                <a:spcPct val="90000"/>
              </a:lnSpc>
            </a:pPr>
            <a:endParaRPr lang="en-US" altLang="zh-TW" sz="22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200" dirty="0" err="1" smtClean="0">
                <a:cs typeface="Arial" charset="0"/>
              </a:rPr>
              <a:t>Dirichlet</a:t>
            </a:r>
            <a:r>
              <a:rPr lang="en-US" altLang="zh-TW" sz="2200" dirty="0" smtClean="0">
                <a:cs typeface="Arial" charset="0"/>
              </a:rPr>
              <a:t> boundary cond.</a:t>
            </a:r>
            <a:endParaRPr lang="ru-RU" altLang="zh-TW" sz="2200" dirty="0" smtClean="0">
              <a:cs typeface="Arial" charset="0"/>
            </a:endParaRP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Schr</a:t>
            </a:r>
            <a:r>
              <a:rPr lang="en-US" altLang="zh-TW" smtClean="0">
                <a:cs typeface="Arial" charset="0"/>
              </a:rPr>
              <a:t>ö</a:t>
            </a:r>
            <a:r>
              <a:rPr lang="en-US" altLang="zh-TW" smtClean="0"/>
              <a:t>dinger equation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588" y="1557338"/>
            <a:ext cx="38068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652963"/>
            <a:ext cx="31686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1830DA5-3625-4B89-A53A-D55A3376BEE4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205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AF0297-C487-49FD-AA70-DA52D7B274A8}" type="slidenum">
              <a:rPr lang="en-US" altLang="zh-TW">
                <a:latin typeface="Arial" charset="0"/>
              </a:rPr>
              <a:pPr/>
              <a:t>17</a:t>
            </a:fld>
            <a:endParaRPr lang="en-US" altLang="zh-TW">
              <a:latin typeface="Arial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Effective mass models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sz="2200" dirty="0" smtClean="0"/>
              <a:t>Constant model</a:t>
            </a:r>
          </a:p>
          <a:p>
            <a:pPr eaLnBrk="1" hangingPunct="1"/>
            <a:endParaRPr lang="en-US" altLang="zh-TW" sz="2200" dirty="0" smtClean="0"/>
          </a:p>
          <a:p>
            <a:pPr eaLnBrk="1" hangingPunct="1"/>
            <a:r>
              <a:rPr lang="en-US" altLang="zh-TW" sz="2200" dirty="0" smtClean="0"/>
              <a:t>Non-parabolic model</a:t>
            </a:r>
            <a:br>
              <a:rPr lang="en-US" altLang="zh-TW" sz="2200" dirty="0" smtClean="0"/>
            </a:br>
            <a:endParaRPr lang="en-US" altLang="zh-TW" sz="2200" dirty="0" smtClean="0"/>
          </a:p>
          <a:p>
            <a:pPr eaLnBrk="1" hangingPunct="1"/>
            <a:endParaRPr lang="en-US" altLang="zh-TW" sz="2200" dirty="0" smtClean="0"/>
          </a:p>
          <a:p>
            <a:pPr eaLnBrk="1" hangingPunct="1"/>
            <a:endParaRPr lang="en-US" altLang="zh-TW" sz="2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200" dirty="0" smtClean="0"/>
              <a:t>	    	       the momentum, main energy gap, and spin-orbit splitting in the </a:t>
            </a:r>
            <a:r>
              <a:rPr lang="en-US" altLang="zh-TW" sz="2200" i="1" dirty="0" err="1" smtClean="0"/>
              <a:t>l</a:t>
            </a:r>
            <a:r>
              <a:rPr lang="en-US" altLang="zh-TW" sz="2200" dirty="0" err="1" smtClean="0"/>
              <a:t>th</a:t>
            </a:r>
            <a:r>
              <a:rPr lang="en-US" altLang="zh-TW" sz="2200" dirty="0" smtClean="0"/>
              <a:t> region, respectively.</a:t>
            </a:r>
          </a:p>
        </p:txBody>
      </p:sp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556792"/>
            <a:ext cx="5902495" cy="117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149081"/>
            <a:ext cx="668680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900113" y="5157788"/>
          <a:ext cx="1008062" cy="393700"/>
        </p:xfrm>
        <a:graphic>
          <a:graphicData uri="http://schemas.openxmlformats.org/presentationml/2006/ole">
            <p:oleObj spid="_x0000_s2050" name="方程式" r:id="rId6" imgW="583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A887F65-4566-4D2F-ACF0-C0CF7CFD39D9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245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C6A0C-86AD-4ED4-A6CE-D722353390FD}" type="slidenum">
              <a:rPr lang="en-US" altLang="zh-TW">
                <a:latin typeface="Arial" charset="0"/>
              </a:rPr>
              <a:pPr/>
              <a:t>18</a:t>
            </a:fld>
            <a:endParaRPr lang="en-US" altLang="zh-TW">
              <a:latin typeface="Arial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eigenvalue problems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600" dirty="0" smtClean="0"/>
              <a:t>Constant effective mass model</a:t>
            </a:r>
          </a:p>
          <a:p>
            <a:pPr eaLnBrk="1" hangingPunct="1"/>
            <a:endParaRPr lang="en-US" altLang="zh-TW" sz="2600" dirty="0" smtClean="0"/>
          </a:p>
          <a:p>
            <a:pPr eaLnBrk="1" hangingPunct="1"/>
            <a:endParaRPr lang="en-US" altLang="zh-TW" sz="2600" dirty="0" smtClean="0"/>
          </a:p>
          <a:p>
            <a:pPr eaLnBrk="1" hangingPunct="1"/>
            <a:r>
              <a:rPr lang="en-US" altLang="zh-TW" sz="2600" dirty="0" smtClean="0"/>
              <a:t>Non-parabolic effective mass model:</a:t>
            </a:r>
            <a:br>
              <a:rPr lang="en-US" altLang="zh-TW" sz="2600" dirty="0" smtClean="0"/>
            </a:br>
            <a:r>
              <a:rPr lang="en-US" altLang="zh-TW" sz="2600" dirty="0" smtClean="0"/>
              <a:t>multiply the common denominator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3600" y="2420938"/>
            <a:ext cx="2335213" cy="506412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15544"/>
            <a:ext cx="8064896" cy="5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" y="5013325"/>
            <a:ext cx="7848600" cy="560388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版面配置區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19FDED-D6F0-4183-9BD4-54ABA4D56751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25603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AB43A6-AEE8-4E27-971D-DF69202E3BFC}" type="slidenum">
              <a:rPr lang="en-US" altLang="zh-TW">
                <a:latin typeface="Arial" charset="0"/>
              </a:rPr>
              <a:pPr/>
              <a:t>19</a:t>
            </a:fld>
            <a:endParaRPr lang="en-US" altLang="zh-TW">
              <a:latin typeface="Arial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Energy states spectrum and wave functions 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5925"/>
            <a:ext cx="3095625" cy="4751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zh-TW" sz="2200" dirty="0" smtClean="0"/>
          </a:p>
        </p:txBody>
      </p:sp>
      <p:pic>
        <p:nvPicPr>
          <p:cNvPr id="25606" name="Picture 4" descr="all_ew"/>
          <p:cNvPicPr>
            <a:picLocks noChangeAspect="1" noChangeArrowheads="1"/>
          </p:cNvPicPr>
          <p:nvPr/>
        </p:nvPicPr>
        <p:blipFill>
          <a:blip r:embed="rId3" cstate="print"/>
          <a:srcRect l="5820" t="4671" r="5382" b="6525"/>
          <a:stretch>
            <a:fillRect/>
          </a:stretch>
        </p:blipFill>
        <p:spPr bwMode="auto">
          <a:xfrm>
            <a:off x="323850" y="1555527"/>
            <a:ext cx="4175125" cy="424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7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652963" y="3995738"/>
            <a:ext cx="4033837" cy="2135187"/>
          </a:xfrm>
        </p:spPr>
        <p:txBody>
          <a:bodyPr/>
          <a:lstStyle/>
          <a:p>
            <a:pPr eaLnBrk="1" hangingPunct="1"/>
            <a:endParaRPr lang="zh-TW" altLang="zh-TW" sz="2100" smtClean="0"/>
          </a:p>
        </p:txBody>
      </p:sp>
      <p:sp>
        <p:nvSpPr>
          <p:cNvPr id="2560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52963" y="1719263"/>
            <a:ext cx="4033837" cy="2133600"/>
          </a:xfrm>
        </p:spPr>
        <p:txBody>
          <a:bodyPr/>
          <a:lstStyle/>
          <a:p>
            <a:pPr eaLnBrk="1" hangingPunct="1"/>
            <a:endParaRPr lang="zh-TW" altLang="zh-TW" sz="2100" smtClean="0"/>
          </a:p>
        </p:txBody>
      </p:sp>
      <p:pic>
        <p:nvPicPr>
          <p:cNvPr id="25609" name="Picture 7" descr="all_ev_1"/>
          <p:cNvPicPr>
            <a:picLocks noChangeAspect="1" noChangeArrowheads="1"/>
          </p:cNvPicPr>
          <p:nvPr/>
        </p:nvPicPr>
        <p:blipFill>
          <a:blip r:embed="rId4" cstate="print"/>
          <a:srcRect l="7486" t="4613" r="3908" b="9227"/>
          <a:stretch>
            <a:fillRect/>
          </a:stretch>
        </p:blipFill>
        <p:spPr bwMode="auto">
          <a:xfrm>
            <a:off x="4787900" y="906463"/>
            <a:ext cx="410527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8" descr="all_ev_2"/>
          <p:cNvPicPr>
            <a:picLocks noChangeAspect="1" noChangeArrowheads="1"/>
          </p:cNvPicPr>
          <p:nvPr/>
        </p:nvPicPr>
        <p:blipFill>
          <a:blip r:embed="rId5" cstate="print"/>
          <a:srcRect l="7126" t="5666" r="3583" b="9702"/>
          <a:stretch>
            <a:fillRect/>
          </a:stretch>
        </p:blipFill>
        <p:spPr bwMode="auto">
          <a:xfrm>
            <a:off x="4716463" y="3824288"/>
            <a:ext cx="410368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1D08891-783A-452B-AD43-056322DBD724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81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B0F756-FB5A-47AC-B395-A52C4345D4A9}" type="slidenum">
              <a:rPr lang="en-US" altLang="zh-TW">
                <a:latin typeface="Arial" charset="0"/>
              </a:rPr>
              <a:pPr/>
              <a:t>2</a:t>
            </a:fld>
            <a:endParaRPr lang="en-US" altLang="zh-TW">
              <a:latin typeface="Arial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TW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mtClean="0"/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000" smtClean="0"/>
              <a:t>雷射光上多重訊號的保密通訊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5408"/>
            <a:ext cx="7543800" cy="1295400"/>
          </a:xfrm>
        </p:spPr>
        <p:txBody>
          <a:bodyPr/>
          <a:lstStyle/>
          <a:p>
            <a:r>
              <a:rPr lang="en-US" altLang="zh-TW" dirty="0" smtClean="0"/>
              <a:t>Resonances in rail tracks excited by high speed trains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897658"/>
            <a:ext cx="4186808" cy="4411662"/>
          </a:xfrm>
        </p:spPr>
        <p:txBody>
          <a:bodyPr/>
          <a:lstStyle/>
          <a:p>
            <a:r>
              <a:rPr lang="en-US" altLang="zh-TW" sz="2400" dirty="0" smtClean="0"/>
              <a:t>With new ICE trains crossing Europe at speeds of up </a:t>
            </a:r>
            <a:r>
              <a:rPr lang="en-US" altLang="zh-TW" sz="2400" dirty="0" smtClean="0"/>
              <a:t>to 300 </a:t>
            </a:r>
            <a:r>
              <a:rPr lang="en-US" altLang="zh-TW" sz="2400" dirty="0" smtClean="0"/>
              <a:t>km/h, sound and vibration levels in the trains are </a:t>
            </a:r>
            <a:r>
              <a:rPr lang="en-US" altLang="zh-TW" sz="2400" dirty="0" smtClean="0"/>
              <a:t>an important </a:t>
            </a:r>
            <a:r>
              <a:rPr lang="en-US" altLang="zh-TW" sz="2400" dirty="0" smtClean="0"/>
              <a:t>issue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err="1" smtClean="0"/>
              <a:t>Hilliges</a:t>
            </a:r>
            <a:r>
              <a:rPr lang="en-US" altLang="zh-TW" sz="2400" dirty="0" smtClean="0"/>
              <a:t>/</a:t>
            </a:r>
            <a:r>
              <a:rPr lang="en-US" altLang="zh-TW" sz="2400" dirty="0" err="1" smtClean="0"/>
              <a:t>Mehrmann</a:t>
            </a:r>
            <a:r>
              <a:rPr lang="en-US" altLang="zh-TW" sz="2400" dirty="0" smtClean="0"/>
              <a:t>/</a:t>
            </a:r>
            <a:r>
              <a:rPr lang="en-US" altLang="zh-TW" sz="2400" dirty="0" err="1" smtClean="0"/>
              <a:t>Mehl</a:t>
            </a:r>
            <a:r>
              <a:rPr lang="en-US" altLang="zh-TW" sz="2400" dirty="0" smtClean="0"/>
              <a:t>(2004) first proposed this </a:t>
            </a:r>
            <a:r>
              <a:rPr lang="en-US" altLang="zh-TW" sz="2400" dirty="0" smtClean="0"/>
              <a:t>problem on </a:t>
            </a:r>
            <a:r>
              <a:rPr lang="en-US" altLang="zh-TW" sz="2400" dirty="0" smtClean="0"/>
              <a:t>a project with company SFE GmbH in Berlin</a:t>
            </a:r>
            <a:r>
              <a:rPr lang="en-US" altLang="zh-TW" sz="2400" dirty="0" smtClean="0"/>
              <a:t>.</a:t>
            </a:r>
            <a:endParaRPr lang="en-US" altLang="zh-TW" dirty="0" smtClean="0"/>
          </a:p>
        </p:txBody>
      </p:sp>
      <p:pic>
        <p:nvPicPr>
          <p:cNvPr id="8" name="內容版面配置區 7" descr="fast_train_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44825"/>
            <a:ext cx="3168351" cy="2376263"/>
          </a:xfrm>
        </p:spPr>
      </p:pic>
      <p:pic>
        <p:nvPicPr>
          <p:cNvPr id="9" name="內容版面配置區 8" descr="track_1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004048" y="4322911"/>
            <a:ext cx="3197636" cy="2130425"/>
          </a:xfr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5F60C-A4A6-4670-99D0-045982C1BB91}" type="datetime1">
              <a:rPr lang="zh-TW" altLang="en-US" smtClean="0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0F246-30BC-4C1D-A287-C0698204639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Finite Element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 3D finite element </a:t>
            </a:r>
            <a:r>
              <a:rPr lang="en-US" altLang="zh-TW" sz="2400" dirty="0" err="1" smtClean="0"/>
              <a:t>discretization</a:t>
            </a:r>
            <a:r>
              <a:rPr lang="en-US" altLang="zh-TW" sz="2400" dirty="0" smtClean="0"/>
              <a:t> of the rail with </a:t>
            </a:r>
            <a:r>
              <a:rPr lang="en-US" altLang="zh-TW" sz="2400" dirty="0" smtClean="0"/>
              <a:t>linear </a:t>
            </a:r>
            <a:r>
              <a:rPr lang="en-US" altLang="zh-TW" sz="2400" dirty="0" err="1" smtClean="0"/>
              <a:t>isoparametric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tetrahedron </a:t>
            </a:r>
            <a:r>
              <a:rPr lang="en-US" altLang="zh-TW" sz="2400" dirty="0" smtClean="0"/>
              <a:t>elements produces an infinite-dimensional system of O.D.E.: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w</a:t>
            </a:r>
            <a:r>
              <a:rPr lang="en-US" altLang="zh-TW" sz="2400" dirty="0" smtClean="0"/>
              <a:t>here M, D and K are block-</a:t>
            </a:r>
            <a:r>
              <a:rPr lang="en-US" altLang="zh-TW" sz="2400" dirty="0" err="1" smtClean="0"/>
              <a:t>tridiagonal</a:t>
            </a:r>
            <a:r>
              <a:rPr lang="en-US" altLang="zh-TW" sz="2400" dirty="0" smtClean="0"/>
              <a:t> matrices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6739C-5192-407C-B886-3CD3F546D6FB}" type="datetime1">
              <a:rPr lang="zh-TW" altLang="en-US" smtClean="0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85964-B2DD-4940-BB71-B07372F761EE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555777" y="3091551"/>
          <a:ext cx="3600399" cy="564768"/>
        </p:xfrm>
        <a:graphic>
          <a:graphicData uri="http://schemas.openxmlformats.org/presentationml/2006/ole">
            <p:oleObj spid="_x0000_s74754" name="方程式" r:id="rId3" imgW="1295280" imgH="203040" progId="Equation.3">
              <p:embed/>
            </p:oleObj>
          </a:graphicData>
        </a:graphic>
      </p:graphicFrame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969" y="4450903"/>
            <a:ext cx="4575223" cy="171440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3400"/>
            <a:ext cx="7543800" cy="1295400"/>
          </a:xfrm>
        </p:spPr>
        <p:txBody>
          <a:bodyPr/>
          <a:lstStyle/>
          <a:p>
            <a:r>
              <a:rPr lang="en-US" altLang="zh-TW" dirty="0" err="1" smtClean="0"/>
              <a:t>Palindromic</a:t>
            </a:r>
            <a:r>
              <a:rPr lang="en-US" altLang="zh-TW" dirty="0" smtClean="0"/>
              <a:t> Quadratic </a:t>
            </a:r>
            <a:r>
              <a:rPr lang="en-US" altLang="zh-TW" dirty="0" err="1" smtClean="0"/>
              <a:t>Eigenprobelm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97658"/>
            <a:ext cx="8229600" cy="4411662"/>
          </a:xfrm>
        </p:spPr>
        <p:txBody>
          <a:bodyPr/>
          <a:lstStyle/>
          <a:p>
            <a:r>
              <a:rPr lang="en-US" altLang="zh-TW" dirty="0" smtClean="0"/>
              <a:t>The system is periodic and leads to a </a:t>
            </a:r>
            <a:r>
              <a:rPr lang="en-US" altLang="zh-TW" dirty="0" err="1" smtClean="0"/>
              <a:t>Palindromic</a:t>
            </a:r>
            <a:r>
              <a:rPr lang="en-US" altLang="zh-TW" dirty="0" smtClean="0"/>
              <a:t> QEP: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</a:t>
            </a:r>
            <a:r>
              <a:rPr lang="en-US" altLang="zh-TW" dirty="0" smtClean="0"/>
              <a:t>here                , and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6739C-5192-407C-B886-3CD3F546D6FB}" type="datetime1">
              <a:rPr lang="zh-TW" altLang="en-US" smtClean="0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85964-B2DD-4940-BB71-B07372F761EE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056042" y="3140968"/>
          <a:ext cx="3820214" cy="648072"/>
        </p:xfrm>
        <a:graphic>
          <a:graphicData uri="http://schemas.openxmlformats.org/presentationml/2006/ole">
            <p:oleObj spid="_x0000_s75778" name="方程式" r:id="rId3" imgW="1422360" imgH="241200" progId="Equation.3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979712" y="4051796"/>
          <a:ext cx="1727293" cy="529332"/>
        </p:xfrm>
        <a:graphic>
          <a:graphicData uri="http://schemas.openxmlformats.org/presentationml/2006/ole">
            <p:oleObj spid="_x0000_s75779" name="方程式" r:id="rId4" imgW="787320" imgH="241200" progId="Equation.3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4499992" y="4047215"/>
          <a:ext cx="1152129" cy="533913"/>
        </p:xfrm>
        <a:graphic>
          <a:graphicData uri="http://schemas.openxmlformats.org/presentationml/2006/ole">
            <p:oleObj spid="_x0000_s75780" name="方程式" r:id="rId5" imgW="5205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Surface Acoustic Wave </a:t>
            </a:r>
            <a:r>
              <a:rPr lang="en-US" altLang="zh-TW" dirty="0" smtClean="0"/>
              <a:t>Filter(</a:t>
            </a:r>
            <a:r>
              <a:rPr lang="zh-TW" altLang="zh-TW" dirty="0" smtClean="0"/>
              <a:t>表面</a:t>
            </a:r>
            <a:r>
              <a:rPr lang="zh-TW" altLang="zh-TW" dirty="0" smtClean="0"/>
              <a:t>聲波</a:t>
            </a:r>
            <a:r>
              <a:rPr lang="zh-TW" altLang="zh-TW" dirty="0" smtClean="0"/>
              <a:t>濾波器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11662"/>
          </a:xfrm>
        </p:spPr>
        <p:txBody>
          <a:bodyPr/>
          <a:lstStyle/>
          <a:p>
            <a:r>
              <a:rPr lang="zh-TW" altLang="zh-TW" sz="2400" dirty="0" smtClean="0"/>
              <a:t>為手機的關鍵零組件。表面聲波濾波器</a:t>
            </a:r>
            <a:r>
              <a:rPr lang="en-US" altLang="zh-TW" sz="2400" dirty="0" smtClean="0"/>
              <a:t>(SAW Filter)</a:t>
            </a:r>
            <a:r>
              <a:rPr lang="zh-TW" altLang="zh-TW" sz="2400" dirty="0" smtClean="0"/>
              <a:t>可被廣泛應用在各種無線通訊系統、電視機、錄放影機及全球衛星定位系統接收器上。主要功用在於把雜訊濾掉，比傳統的</a:t>
            </a:r>
            <a:r>
              <a:rPr lang="en-US" altLang="zh-TW" sz="2400" dirty="0" smtClean="0"/>
              <a:t>LC</a:t>
            </a:r>
            <a:r>
              <a:rPr lang="zh-TW" altLang="zh-TW" sz="2400" dirty="0" smtClean="0"/>
              <a:t>濾波器安裝更簡單、體積更小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SAW</a:t>
            </a:r>
            <a:r>
              <a:rPr lang="zh-TW" altLang="zh-TW" sz="2400" dirty="0" smtClean="0"/>
              <a:t>元件主要作用原理是利用壓電材料的壓電特性，利用輸入與輸出換能器（</a:t>
            </a:r>
            <a:r>
              <a:rPr lang="en-US" altLang="zh-TW" sz="2400" dirty="0" smtClean="0"/>
              <a:t>Transducer</a:t>
            </a:r>
            <a:r>
              <a:rPr lang="zh-TW" altLang="zh-TW" sz="2400" dirty="0" smtClean="0"/>
              <a:t>）將電波的輸入訊號轉換成機械能，經過處理後，再把機械能轉換成電的訊號，以達到過濾不必要的訊號及雜訊，提昇收訊品質的目標。</a:t>
            </a: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6739C-5192-407C-B886-3CD3F546D6FB}" type="datetime1">
              <a:rPr lang="zh-TW" altLang="en-US" smtClean="0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85964-B2DD-4940-BB71-B07372F761EE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4848175"/>
            <a:ext cx="5328591" cy="18211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629617"/>
          </a:xfrm>
        </p:spPr>
        <p:txBody>
          <a:bodyPr/>
          <a:lstStyle/>
          <a:p>
            <a:r>
              <a:rPr lang="en-US" altLang="zh-TW" dirty="0" smtClean="0"/>
              <a:t>Finite element </a:t>
            </a:r>
            <a:r>
              <a:rPr lang="en-US" altLang="zh-TW" dirty="0" err="1" smtClean="0"/>
              <a:t>discretization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6739C-5192-407C-B886-3CD3F546D6FB}" type="datetime1">
              <a:rPr lang="zh-TW" altLang="en-US" smtClean="0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85964-B2DD-4940-BB71-B07372F761EE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7544" y="4095527"/>
            <a:ext cx="8568952" cy="62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1" lang="en-US" altLang="zh-TW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Palindromic</a:t>
            </a:r>
            <a:r>
              <a:rPr kumimoji="1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Quadratic </a:t>
            </a:r>
            <a:r>
              <a:rPr kumimoji="1" lang="en-US" altLang="zh-TW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Eigenvalue</a:t>
            </a:r>
            <a:r>
              <a:rPr kumimoji="1" lang="en-US" altLang="zh-TW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Problem</a:t>
            </a:r>
            <a:endParaRPr kumimoji="1" lang="zh-TW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2555776" y="4869532"/>
          <a:ext cx="3819525" cy="647700"/>
        </p:xfrm>
        <a:graphic>
          <a:graphicData uri="http://schemas.openxmlformats.org/presentationml/2006/ole">
            <p:oleObj spid="_x0000_s77828" name="方程式" r:id="rId3" imgW="1422360" imgH="241200" progId="Equation.3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2051720" y="5589240"/>
          <a:ext cx="1727200" cy="530225"/>
        </p:xfrm>
        <a:graphic>
          <a:graphicData uri="http://schemas.openxmlformats.org/presentationml/2006/ole">
            <p:oleObj spid="_x0000_s77829" name="方程式" r:id="rId4" imgW="787320" imgH="241200" progId="Equation.3">
              <p:embed/>
            </p:oleObj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4716016" y="5558309"/>
          <a:ext cx="1150937" cy="534987"/>
        </p:xfrm>
        <a:graphic>
          <a:graphicData uri="http://schemas.openxmlformats.org/presentationml/2006/ole">
            <p:oleObj spid="_x0000_s77830" name="方程式" r:id="rId5" imgW="520560" imgH="241200" progId="Equation.3">
              <p:embed/>
            </p:oleObj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791072" y="5517232"/>
            <a:ext cx="7813376" cy="62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zh-TW" sz="3200" dirty="0" smtClean="0"/>
              <a:t>where                , and </a:t>
            </a:r>
            <a:endParaRPr lang="zh-TW" altLang="en-US" sz="3200" dirty="0" smtClean="0"/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9629" y="890887"/>
            <a:ext cx="3974579" cy="31861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543800" cy="940966"/>
          </a:xfrm>
        </p:spPr>
        <p:txBody>
          <a:bodyPr/>
          <a:lstStyle/>
          <a:p>
            <a:r>
              <a:rPr lang="zh-TW" altLang="zh-TW" dirty="0" smtClean="0"/>
              <a:t>光子晶體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r>
              <a:rPr lang="zh-TW" altLang="zh-TW" sz="2400" dirty="0" smtClean="0"/>
              <a:t>光子晶體是週期性的介電質</a:t>
            </a:r>
            <a:r>
              <a:rPr lang="zh-TW" altLang="zh-TW" sz="2400" dirty="0" smtClean="0"/>
              <a:t>材料</a:t>
            </a:r>
            <a:endParaRPr lang="en-US" altLang="zh-TW" sz="2400" dirty="0" smtClean="0"/>
          </a:p>
          <a:p>
            <a:r>
              <a:rPr lang="zh-TW" altLang="zh-TW" sz="2400" dirty="0" smtClean="0"/>
              <a:t>在介電係數呈週期性排列的三維介電材料中，電磁波經介電函數散射後，某些波段的電磁波強度會因破壞性干涉而呈指數衰減，無法在系統內傳遞，相當於在頻譜上形成能隙，導致色散關係具有帶狀結構，此即所謂的光子能帶結構</a:t>
            </a:r>
            <a:r>
              <a:rPr lang="en-US" altLang="zh-TW" sz="2400" dirty="0" smtClean="0"/>
              <a:t>(photonic band structures</a:t>
            </a:r>
            <a:r>
              <a:rPr lang="en-US" altLang="zh-TW" sz="2400" dirty="0" smtClean="0"/>
              <a:t>)</a:t>
            </a:r>
          </a:p>
          <a:p>
            <a:r>
              <a:rPr lang="zh-TW" altLang="zh-TW" sz="2400" dirty="0" smtClean="0"/>
              <a:t>具有光子能帶結構的介電物質，就稱為光能隙系統</a:t>
            </a:r>
            <a:r>
              <a:rPr lang="en-US" altLang="zh-TW" sz="2400" dirty="0" smtClean="0"/>
              <a:t>(photonic band-gap system)</a:t>
            </a:r>
            <a:r>
              <a:rPr lang="zh-TW" altLang="zh-TW" sz="2400" dirty="0" smtClean="0"/>
              <a:t>，或簡稱光子晶體</a:t>
            </a:r>
            <a:r>
              <a:rPr lang="en-US" altLang="zh-TW" sz="2400" dirty="0" smtClean="0"/>
              <a:t>(photonic crystals)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zh-TW" altLang="zh-TW" sz="2400" dirty="0" smtClean="0"/>
              <a:t>科學家利用光子</a:t>
            </a:r>
            <a:r>
              <a:rPr lang="zh-TW" altLang="zh-TW" sz="2400" dirty="0" smtClean="0"/>
              <a:t>晶體的這個性質來做光導，也就是利用光子晶體把</a:t>
            </a:r>
            <a:r>
              <a:rPr lang="zh-TW" altLang="zh-TW" sz="2400" dirty="0" smtClean="0"/>
              <a:t>特定波長的光限制在某個區域或路徑中。這種光導可以用在光通訊上傳遞光訊號或作為雷射的共振腔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6739C-5192-407C-B886-3CD3F546D6FB}" type="datetime1">
              <a:rPr lang="zh-TW" altLang="en-US" smtClean="0"/>
              <a:pPr>
                <a:defRPr/>
              </a:pPr>
              <a:t>2012/2/19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85964-B2DD-4940-BB71-B07372F761EE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6739C-5192-407C-B886-3CD3F546D6FB}" type="datetime1">
              <a:rPr lang="zh-TW" altLang="en-US" smtClean="0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85964-B2DD-4940-BB71-B07372F761EE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2812"/>
            <a:ext cx="4819600" cy="369225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506094" cy="367512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796950"/>
          </a:xfrm>
        </p:spPr>
        <p:txBody>
          <a:bodyPr/>
          <a:lstStyle/>
          <a:p>
            <a:r>
              <a:rPr lang="en-US" altLang="zh-TW" dirty="0" smtClean="0"/>
              <a:t>Maxwell Equation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7578"/>
            <a:ext cx="8229600" cy="4411662"/>
          </a:xfrm>
        </p:spPr>
        <p:txBody>
          <a:bodyPr/>
          <a:lstStyle/>
          <a:p>
            <a:r>
              <a:rPr lang="en-US" altLang="zh-TW" dirty="0" smtClean="0"/>
              <a:t>Maxwell equation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E: electric field,   H: magnetic field</a:t>
            </a:r>
          </a:p>
          <a:p>
            <a:r>
              <a:rPr lang="en-US" altLang="zh-TW" dirty="0" smtClean="0"/>
              <a:t>Time Harmonic modes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Generalized </a:t>
            </a:r>
            <a:r>
              <a:rPr lang="en-US" altLang="zh-TW" dirty="0" err="1" smtClean="0"/>
              <a:t>eigenvalue</a:t>
            </a:r>
            <a:r>
              <a:rPr lang="en-US" altLang="zh-TW" dirty="0" smtClean="0"/>
              <a:t> problem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6739C-5192-407C-B886-3CD3F546D6FB}" type="datetime1">
              <a:rPr lang="zh-TW" altLang="en-US" smtClean="0"/>
              <a:pPr>
                <a:defRPr/>
              </a:pPr>
              <a:t>2012/2/19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85964-B2DD-4940-BB71-B07372F761EE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915816" y="1772816"/>
          <a:ext cx="2880320" cy="1581352"/>
        </p:xfrm>
        <a:graphic>
          <a:graphicData uri="http://schemas.openxmlformats.org/presentationml/2006/ole">
            <p:oleObj spid="_x0000_s79874" name="方程式" r:id="rId3" imgW="1295280" imgH="711000" progId="Equation.3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2699792" y="4481689"/>
          <a:ext cx="3168352" cy="603495"/>
        </p:xfrm>
        <a:graphic>
          <a:graphicData uri="http://schemas.openxmlformats.org/presentationml/2006/ole">
            <p:oleObj spid="_x0000_s79875" name="方程式" r:id="rId4" imgW="1066680" imgH="203040" progId="Equation.3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3563888" y="5620923"/>
          <a:ext cx="1944217" cy="544381"/>
        </p:xfrm>
        <a:graphic>
          <a:graphicData uri="http://schemas.openxmlformats.org/presentationml/2006/ole">
            <p:oleObj spid="_x0000_s79876" name="方程式" r:id="rId5" imgW="63468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A47E68E-FA4C-49CD-B376-2FBFEBAAC33C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296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E12BB0-BC08-4B52-8187-66BF4D20E663}" type="slidenum">
              <a:rPr lang="en-US" altLang="zh-TW">
                <a:latin typeface="Arial" charset="0"/>
              </a:rPr>
              <a:pPr/>
              <a:t>28</a:t>
            </a:fld>
            <a:endParaRPr lang="en-US" altLang="zh-TW">
              <a:latin typeface="Arial" charset="0"/>
            </a:endParaRPr>
          </a:p>
        </p:txBody>
      </p:sp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179388" y="3219450"/>
            <a:ext cx="35290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  <a:t> Discretization scheme </a:t>
            </a:r>
            <a:b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</a:br>
            <a: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  <a:t>  -- non-uniform mesh, uniform mesh</a:t>
            </a:r>
            <a:b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</a:br>
            <a: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  <a:t>  -- finite-diff. on cylindrical cord. and  </a:t>
            </a:r>
          </a:p>
          <a:p>
            <a:pPr algn="l">
              <a:spcBef>
                <a:spcPct val="10000"/>
              </a:spcBef>
            </a:pPr>
            <a: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  <a:t>     curvilinear cord. </a:t>
            </a:r>
          </a:p>
          <a:p>
            <a:pPr algn="l">
              <a:spcBef>
                <a:spcPct val="10000"/>
              </a:spcBef>
            </a:pPr>
            <a: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  <a:t> -- finite-volume on Cartisian and</a:t>
            </a:r>
            <a:b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</a:br>
            <a: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  <a:t>     cylindrical coordinate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  <a:t> Large-scale matrix computation</a:t>
            </a:r>
            <a:b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</a:br>
            <a: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  <a:t>  -- matrix reduction</a:t>
            </a:r>
            <a:b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</a:br>
            <a: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  <a:t>  -- polynomial  eigenvalue solver</a:t>
            </a:r>
            <a:b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</a:br>
            <a: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  <a:t>  -- deflation scheme</a:t>
            </a:r>
            <a:b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</a:br>
            <a:r>
              <a:rPr lang="en-US" altLang="zh-TW" sz="1600" b="1">
                <a:solidFill>
                  <a:srgbClr val="003366"/>
                </a:solidFill>
                <a:latin typeface="Arial Narrow" pitchFamily="34" charset="0"/>
              </a:rPr>
              <a:t>  -- accelerator</a:t>
            </a:r>
          </a:p>
        </p:txBody>
      </p:sp>
      <p:pic>
        <p:nvPicPr>
          <p:cNvPr id="259075" name="Picture 3" descr="AG00334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25" y="2876550"/>
            <a:ext cx="57943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7025"/>
            <a:ext cx="7543800" cy="1090613"/>
          </a:xfrm>
        </p:spPr>
        <p:txBody>
          <a:bodyPr/>
          <a:lstStyle/>
          <a:p>
            <a:pPr eaLnBrk="1" hangingPunct="1"/>
            <a:r>
              <a:rPr lang="en-US" altLang="zh-TW" smtClean="0"/>
              <a:t>Summary</a:t>
            </a:r>
          </a:p>
        </p:txBody>
      </p:sp>
      <p:sp>
        <p:nvSpPr>
          <p:cNvPr id="29703" name="Oval 5"/>
          <p:cNvSpPr>
            <a:spLocks noChangeArrowheads="1"/>
          </p:cNvSpPr>
          <p:nvPr/>
        </p:nvSpPr>
        <p:spPr bwMode="auto">
          <a:xfrm>
            <a:off x="3657600" y="2398713"/>
            <a:ext cx="1439863" cy="14398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9704" name="Oval 6"/>
          <p:cNvSpPr>
            <a:spLocks noChangeAspect="1" noChangeArrowheads="1"/>
          </p:cNvSpPr>
          <p:nvPr/>
        </p:nvSpPr>
        <p:spPr bwMode="auto">
          <a:xfrm>
            <a:off x="4191000" y="1408113"/>
            <a:ext cx="1258888" cy="1258887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4114800" y="1712913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>
                <a:solidFill>
                  <a:schemeClr val="tx2"/>
                </a:solidFill>
              </a:rPr>
              <a:t>Science and</a:t>
            </a:r>
            <a:br>
              <a:rPr lang="en-US" altLang="zh-TW" sz="1500">
                <a:solidFill>
                  <a:schemeClr val="tx2"/>
                </a:solidFill>
              </a:rPr>
            </a:br>
            <a:r>
              <a:rPr lang="en-US" altLang="zh-TW" sz="1500">
                <a:solidFill>
                  <a:schemeClr val="tx2"/>
                </a:solidFill>
              </a:rPr>
              <a:t>Engineering</a:t>
            </a:r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2438400" y="2779713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>
                <a:solidFill>
                  <a:srgbClr val="003366"/>
                </a:solidFill>
              </a:rPr>
              <a:t>Applied</a:t>
            </a:r>
            <a:br>
              <a:rPr lang="en-US" altLang="zh-TW" sz="1500">
                <a:solidFill>
                  <a:srgbClr val="003366"/>
                </a:solidFill>
              </a:rPr>
            </a:br>
            <a:r>
              <a:rPr lang="en-US" altLang="zh-TW" sz="1500">
                <a:solidFill>
                  <a:srgbClr val="003366"/>
                </a:solidFill>
              </a:rPr>
              <a:t>Mathematics</a:t>
            </a:r>
          </a:p>
        </p:txBody>
      </p:sp>
      <p:sp>
        <p:nvSpPr>
          <p:cNvPr id="29707" name="Text Box 9"/>
          <p:cNvSpPr txBox="1">
            <a:spLocks noChangeArrowheads="1"/>
          </p:cNvSpPr>
          <p:nvPr/>
        </p:nvSpPr>
        <p:spPr bwMode="auto">
          <a:xfrm>
            <a:off x="4343400" y="3846513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>
                <a:solidFill>
                  <a:srgbClr val="006600"/>
                </a:solidFill>
              </a:rPr>
              <a:t>Computer</a:t>
            </a:r>
            <a:br>
              <a:rPr lang="en-US" altLang="zh-TW" sz="1500">
                <a:solidFill>
                  <a:srgbClr val="006600"/>
                </a:solidFill>
              </a:rPr>
            </a:br>
            <a:r>
              <a:rPr lang="en-US" altLang="zh-TW" sz="1500">
                <a:solidFill>
                  <a:srgbClr val="006600"/>
                </a:solidFill>
              </a:rPr>
              <a:t>Science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5562600" y="1255713"/>
            <a:ext cx="3581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60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altLang="zh-TW" sz="1600" b="1">
                <a:solidFill>
                  <a:schemeClr val="tx2"/>
                </a:solidFill>
                <a:latin typeface="Arial Narrow" pitchFamily="34" charset="0"/>
              </a:rPr>
              <a:t>The 3D model: Schrödinger eqs. with </a:t>
            </a:r>
            <a:br>
              <a:rPr lang="en-US" altLang="zh-TW" sz="1600" b="1">
                <a:solidFill>
                  <a:schemeClr val="tx2"/>
                </a:solidFill>
                <a:latin typeface="Arial Narrow" pitchFamily="34" charset="0"/>
              </a:rPr>
            </a:br>
            <a:r>
              <a:rPr lang="en-US" altLang="zh-TW" sz="1600" b="1">
                <a:solidFill>
                  <a:schemeClr val="tx2"/>
                </a:solidFill>
                <a:latin typeface="Arial Narrow" pitchFamily="34" charset="0"/>
              </a:rPr>
              <a:t>   constant or non-parabolic effective mass   </a:t>
            </a:r>
            <a:br>
              <a:rPr lang="en-US" altLang="zh-TW" sz="1600" b="1">
                <a:solidFill>
                  <a:schemeClr val="tx2"/>
                </a:solidFill>
                <a:latin typeface="Arial Narrow" pitchFamily="34" charset="0"/>
              </a:rPr>
            </a:br>
            <a:r>
              <a:rPr lang="en-US" altLang="zh-TW" sz="1600" b="1">
                <a:solidFill>
                  <a:schemeClr val="tx2"/>
                </a:solidFill>
                <a:latin typeface="Arial Narrow" pitchFamily="34" charset="0"/>
              </a:rPr>
              <a:t>   approx.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600" b="1">
                <a:solidFill>
                  <a:schemeClr val="tx2"/>
                </a:solidFill>
                <a:latin typeface="Arial Narrow" pitchFamily="34" charset="0"/>
              </a:rPr>
              <a:t> Concerning issues: eng. level &amp; wave ft.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600" b="1">
                <a:solidFill>
                  <a:schemeClr val="tx2"/>
                </a:solidFill>
                <a:latin typeface="Arial Narrow" pitchFamily="34" charset="0"/>
              </a:rPr>
              <a:t> Computed results verifications, </a:t>
            </a:r>
            <a:br>
              <a:rPr lang="en-US" altLang="zh-TW" sz="1600" b="1">
                <a:solidFill>
                  <a:schemeClr val="tx2"/>
                </a:solidFill>
                <a:latin typeface="Arial Narrow" pitchFamily="34" charset="0"/>
              </a:rPr>
            </a:br>
            <a:r>
              <a:rPr lang="en-US" altLang="zh-TW" sz="1600" b="1">
                <a:solidFill>
                  <a:schemeClr val="tx2"/>
                </a:solidFill>
                <a:latin typeface="Arial Narrow" pitchFamily="34" charset="0"/>
              </a:rPr>
              <a:t>  explanations, applications</a:t>
            </a:r>
          </a:p>
        </p:txBody>
      </p:sp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5867400" y="3694113"/>
            <a:ext cx="31242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60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altLang="zh-TW" sz="1600" b="1">
                <a:solidFill>
                  <a:srgbClr val="006600"/>
                </a:solidFill>
                <a:latin typeface="Arial Narrow" pitchFamily="34" charset="0"/>
              </a:rPr>
              <a:t>Practical algorithms (for a certain </a:t>
            </a:r>
            <a:br>
              <a:rPr lang="en-US" altLang="zh-TW" sz="1600" b="1">
                <a:solidFill>
                  <a:srgbClr val="006600"/>
                </a:solidFill>
                <a:latin typeface="Arial Narrow" pitchFamily="34" charset="0"/>
              </a:rPr>
            </a:br>
            <a:r>
              <a:rPr lang="en-US" altLang="zh-TW" sz="1600" b="1">
                <a:solidFill>
                  <a:srgbClr val="006600"/>
                </a:solidFill>
                <a:latin typeface="Arial Narrow" pitchFamily="34" charset="0"/>
              </a:rPr>
              <a:t>  architecture and language)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600" b="1">
                <a:solidFill>
                  <a:srgbClr val="006600"/>
                </a:solidFill>
                <a:latin typeface="Arial Narrow" pitchFamily="34" charset="0"/>
              </a:rPr>
              <a:t> Robust &amp; efficient implementations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600" b="1">
                <a:solidFill>
                  <a:srgbClr val="006600"/>
                </a:solidFill>
                <a:latin typeface="Arial Narrow" pitchFamily="34" charset="0"/>
              </a:rPr>
              <a:t> Numerical experiments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600" b="1">
                <a:solidFill>
                  <a:srgbClr val="006600"/>
                </a:solidFill>
                <a:latin typeface="Arial Narrow" pitchFamily="34" charset="0"/>
              </a:rPr>
              <a:t> Computational and visual results</a:t>
            </a:r>
          </a:p>
        </p:txBody>
      </p:sp>
      <p:sp>
        <p:nvSpPr>
          <p:cNvPr id="29710" name="Oval 12"/>
          <p:cNvSpPr>
            <a:spLocks noChangeAspect="1" noChangeArrowheads="1"/>
          </p:cNvSpPr>
          <p:nvPr/>
        </p:nvSpPr>
        <p:spPr bwMode="auto">
          <a:xfrm>
            <a:off x="4419600" y="3465513"/>
            <a:ext cx="1258888" cy="1258887"/>
          </a:xfrm>
          <a:prstGeom prst="ellips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1" name="Oval 13"/>
          <p:cNvSpPr>
            <a:spLocks noChangeAspect="1" noChangeArrowheads="1"/>
          </p:cNvSpPr>
          <p:nvPr/>
        </p:nvSpPr>
        <p:spPr bwMode="auto">
          <a:xfrm>
            <a:off x="2514600" y="2474913"/>
            <a:ext cx="1258888" cy="1258887"/>
          </a:xfrm>
          <a:prstGeom prst="ellips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82" grpId="0" autoUpdateAnimBg="0"/>
      <p:bldP spid="2590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04615C-07A9-4129-98AD-2C5EBFBA2EA6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92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C3D37A-1908-4CF4-9397-CDB12A726C55}" type="slidenum">
              <a:rPr lang="en-US" altLang="zh-TW">
                <a:latin typeface="Arial" charset="0"/>
              </a:rPr>
              <a:pPr/>
              <a:t>3</a:t>
            </a:fld>
            <a:endParaRPr lang="en-US" altLang="zh-TW">
              <a:latin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Self-pulsating laser diodes equation</a:t>
            </a:r>
          </a:p>
        </p:txBody>
      </p:sp>
      <p:pic>
        <p:nvPicPr>
          <p:cNvPr id="9221" name="Picture 14" descr="SPLD_eq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23963" y="1966913"/>
            <a:ext cx="6696075" cy="3914775"/>
          </a:xfrm>
          <a:noFill/>
        </p:spPr>
      </p:pic>
      <p:sp>
        <p:nvSpPr>
          <p:cNvPr id="9222" name="Line 16"/>
          <p:cNvSpPr>
            <a:spLocks noChangeShapeType="1"/>
          </p:cNvSpPr>
          <p:nvPr/>
        </p:nvSpPr>
        <p:spPr bwMode="auto">
          <a:xfrm>
            <a:off x="6300788" y="2060575"/>
            <a:ext cx="1584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3" name="Line 17"/>
          <p:cNvSpPr>
            <a:spLocks noChangeShapeType="1"/>
          </p:cNvSpPr>
          <p:nvPr/>
        </p:nvSpPr>
        <p:spPr bwMode="auto">
          <a:xfrm>
            <a:off x="7885113" y="2060575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9224" name="Group 20"/>
          <p:cNvGrpSpPr>
            <a:grpSpLocks/>
          </p:cNvGrpSpPr>
          <p:nvPr/>
        </p:nvGrpSpPr>
        <p:grpSpPr bwMode="auto">
          <a:xfrm>
            <a:off x="6300788" y="2060575"/>
            <a:ext cx="1584325" cy="431800"/>
            <a:chOff x="3969" y="1298"/>
            <a:chExt cx="998" cy="272"/>
          </a:xfrm>
        </p:grpSpPr>
        <p:sp>
          <p:nvSpPr>
            <p:cNvPr id="9225" name="Line 18"/>
            <p:cNvSpPr>
              <a:spLocks noChangeShapeType="1"/>
            </p:cNvSpPr>
            <p:nvPr/>
          </p:nvSpPr>
          <p:spPr bwMode="auto">
            <a:xfrm flipH="1">
              <a:off x="3969" y="1570"/>
              <a:ext cx="99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6" name="Line 19"/>
            <p:cNvSpPr>
              <a:spLocks noChangeShapeType="1"/>
            </p:cNvSpPr>
            <p:nvPr/>
          </p:nvSpPr>
          <p:spPr bwMode="auto">
            <a:xfrm>
              <a:off x="3969" y="1298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2178F0E-0771-4656-A5BC-483B3940D372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2326C9-9264-44D1-B355-BAB12F671480}" type="slidenum">
              <a:rPr lang="en-US" altLang="zh-TW">
                <a:latin typeface="Arial" charset="0"/>
              </a:rPr>
              <a:pPr/>
              <a:t>4</a:t>
            </a:fld>
            <a:endParaRPr lang="en-US" altLang="zh-TW">
              <a:latin typeface="Arial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543800" cy="12954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TW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4400" smtClean="0"/>
              <a:t>Numerical simulation of the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日期版面配置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16D472-8381-4D0B-8417-2AC0E6C73347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11267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FB488C-11D4-412A-9785-03AF51406C7B}" type="slidenum">
              <a:rPr lang="en-US" altLang="zh-TW">
                <a:latin typeface="Arial" charset="0"/>
              </a:rPr>
              <a:pPr/>
              <a:t>5</a:t>
            </a:fld>
            <a:endParaRPr lang="en-US" altLang="zh-TW">
              <a:latin typeface="Arial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4000" smtClean="0"/>
          </a:p>
        </p:txBody>
      </p:sp>
      <p:pic>
        <p:nvPicPr>
          <p:cNvPr id="11270" name="Picture 4" descr="laser_dia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044575"/>
            <a:ext cx="7561263" cy="5199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Partial Differential Equation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where                           for         , and     is the unit ball in     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6739C-5192-407C-B886-3CD3F546D6FB}" type="datetime1">
              <a:rPr lang="zh-TW" altLang="en-US" smtClean="0"/>
              <a:pPr>
                <a:defRPr/>
              </a:pPr>
              <a:t>2012/2/19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85964-B2DD-4940-BB71-B07372F761EE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051719" y="4343351"/>
          <a:ext cx="2520281" cy="813841"/>
        </p:xfrm>
        <a:graphic>
          <a:graphicData uri="http://schemas.openxmlformats.org/presentationml/2006/ole">
            <p:oleObj spid="_x0000_s73730" name="方程式" r:id="rId3" imgW="1218960" imgH="393480" progId="Equation.3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5364088" y="4509120"/>
          <a:ext cx="864096" cy="432048"/>
        </p:xfrm>
        <a:graphic>
          <a:graphicData uri="http://schemas.openxmlformats.org/presentationml/2006/ole">
            <p:oleObj spid="_x0000_s73731" name="方程式" r:id="rId4" imgW="355320" imgH="177480" progId="Equation.3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7109223" y="4509121"/>
          <a:ext cx="415105" cy="504056"/>
        </p:xfrm>
        <a:graphic>
          <a:graphicData uri="http://schemas.openxmlformats.org/presentationml/2006/ole">
            <p:oleObj spid="_x0000_s73732" name="方程式" r:id="rId5" imgW="177480" imgH="215640" progId="Equation.3">
              <p:embed/>
            </p:oleObj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2627784" y="4900663"/>
          <a:ext cx="504056" cy="472553"/>
        </p:xfrm>
        <a:graphic>
          <a:graphicData uri="http://schemas.openxmlformats.org/presentationml/2006/ole">
            <p:oleObj spid="_x0000_s73733" name="方程式" r:id="rId6" imgW="203040" imgH="190440" progId="Equation.3">
              <p:embed/>
            </p:oleObj>
          </a:graphicData>
        </a:graphic>
      </p:graphicFrame>
      <p:graphicFrame>
        <p:nvGraphicFramePr>
          <p:cNvPr id="73735" name="內容版面配置區 5"/>
          <p:cNvGraphicFramePr>
            <a:graphicFrameLocks noChangeAspect="1"/>
          </p:cNvGraphicFramePr>
          <p:nvPr/>
        </p:nvGraphicFramePr>
        <p:xfrm>
          <a:off x="2340520" y="1844675"/>
          <a:ext cx="4103688" cy="2509838"/>
        </p:xfrm>
        <a:graphic>
          <a:graphicData uri="http://schemas.openxmlformats.org/presentationml/2006/ole">
            <p:oleObj spid="_x0000_s73735" name="方程式" r:id="rId7" imgW="153648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0F3D78B-BD77-411A-A209-25B27FF046D8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143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A9D611-1BEB-4ABA-A5C5-43894159C986}" type="slidenum">
              <a:rPr lang="en-US" altLang="zh-TW">
                <a:latin typeface="Arial" charset="0"/>
              </a:rPr>
              <a:pPr/>
              <a:t>7</a:t>
            </a:fld>
            <a:endParaRPr lang="en-US" altLang="zh-TW">
              <a:latin typeface="Arial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smtClean="0">
                <a:ea typeface="標楷體" pitchFamily="65" charset="-120"/>
              </a:rPr>
              <a:t>離散化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276475"/>
            <a:ext cx="511333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4450"/>
            <a:ext cx="5184775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期版面配置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DE2957-F370-4EEA-9DC4-5CE5384B3B90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1536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6DCC68-06E5-45FD-9766-4E886DE8C34F}" type="slidenum">
              <a:rPr lang="en-US" altLang="zh-TW">
                <a:latin typeface="Arial" charset="0"/>
              </a:rPr>
              <a:pPr/>
              <a:t>8</a:t>
            </a:fld>
            <a:endParaRPr lang="en-US" altLang="zh-TW">
              <a:latin typeface="Arial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Linear System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4000" smtClean="0"/>
          </a:p>
        </p:txBody>
      </p:sp>
      <p:sp>
        <p:nvSpPr>
          <p:cNvPr id="1536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84213" y="1700213"/>
            <a:ext cx="7997825" cy="4484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600" dirty="0" smtClean="0"/>
              <a:t>The </a:t>
            </a:r>
            <a:r>
              <a:rPr lang="en-US" altLang="zh-TW" sz="2600" dirty="0" err="1" smtClean="0"/>
              <a:t>discretization</a:t>
            </a:r>
            <a:r>
              <a:rPr lang="en-US" altLang="zh-TW" sz="2600" dirty="0" smtClean="0"/>
              <a:t> </a:t>
            </a:r>
            <a:r>
              <a:rPr lang="en-US" altLang="zh-TW" sz="2600" dirty="0" smtClean="0"/>
              <a:t>forms the following linear system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600" dirty="0" smtClean="0"/>
              <a:t>where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6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600" dirty="0" smtClean="0"/>
          </a:p>
        </p:txBody>
      </p:sp>
      <p:pic>
        <p:nvPicPr>
          <p:cNvPr id="15367" name="Picture 6" descr="CSLin_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276475"/>
            <a:ext cx="15843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CSLin_mt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357563"/>
            <a:ext cx="74580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版面配置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9740027-B1FC-4102-A7C1-A53C2159E6D7}" type="datetime1">
              <a:rPr lang="zh-TW" altLang="en-US">
                <a:latin typeface="Arial" charset="0"/>
              </a:rPr>
              <a:pPr/>
              <a:t>2012/2/19</a:t>
            </a:fld>
            <a:endParaRPr lang="en-US" altLang="zh-TW">
              <a:latin typeface="Arial" charset="0"/>
            </a:endParaRPr>
          </a:p>
        </p:txBody>
      </p:sp>
      <p:sp>
        <p:nvSpPr>
          <p:cNvPr id="16387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3F9A1C-D7BA-4180-9492-3FE6390F78BC}" type="slidenum">
              <a:rPr lang="en-US" altLang="zh-TW">
                <a:latin typeface="Arial" charset="0"/>
              </a:rPr>
              <a:pPr/>
              <a:t>9</a:t>
            </a:fld>
            <a:endParaRPr lang="en-US" altLang="zh-TW">
              <a:latin typeface="Arial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4000" smtClean="0"/>
          </a:p>
        </p:txBody>
      </p:sp>
      <p:sp>
        <p:nvSpPr>
          <p:cNvPr id="1639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4213" y="1700213"/>
            <a:ext cx="7997825" cy="4484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6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600" smtClean="0"/>
          </a:p>
        </p:txBody>
      </p:sp>
      <p:pic>
        <p:nvPicPr>
          <p:cNvPr id="16391" name="Picture 7" descr="CSLin_mt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16113"/>
            <a:ext cx="72294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CSLin_mtx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357563"/>
            <a:ext cx="56673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3274</TotalTime>
  <Words>676</Words>
  <Application>Microsoft Office PowerPoint</Application>
  <PresentationFormat>如螢幕大小 (4:3)</PresentationFormat>
  <Paragraphs>193</Paragraphs>
  <Slides>28</Slides>
  <Notes>19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0" baseType="lpstr">
      <vt:lpstr>Arial</vt:lpstr>
      <vt:lpstr>新細明體</vt:lpstr>
      <vt:lpstr>標楷體</vt:lpstr>
      <vt:lpstr>Wingdings</vt:lpstr>
      <vt:lpstr>TECHMath</vt:lpstr>
      <vt:lpstr>Symbol</vt:lpstr>
      <vt:lpstr>Arial Narrow</vt:lpstr>
      <vt:lpstr>Verdana</vt:lpstr>
      <vt:lpstr>Gulim</vt:lpstr>
      <vt:lpstr>Times New Roman</vt:lpstr>
      <vt:lpstr>Network</vt:lpstr>
      <vt:lpstr>Microsoft 方程式編輯器 3.0</vt:lpstr>
      <vt:lpstr>What can do for numerical computation?</vt:lpstr>
      <vt:lpstr>投影片 2</vt:lpstr>
      <vt:lpstr>Self-pulsating laser diodes equation</vt:lpstr>
      <vt:lpstr>投影片 4</vt:lpstr>
      <vt:lpstr>投影片 5</vt:lpstr>
      <vt:lpstr>Partial Differential Equation</vt:lpstr>
      <vt:lpstr>離散化</vt:lpstr>
      <vt:lpstr>Linear System</vt:lpstr>
      <vt:lpstr>投影片 9</vt:lpstr>
      <vt:lpstr>投影片 10</vt:lpstr>
      <vt:lpstr>投影片 11</vt:lpstr>
      <vt:lpstr>Nanometer</vt:lpstr>
      <vt:lpstr>Quantum dots</vt:lpstr>
      <vt:lpstr>Nano-scale quantum dot fabrication</vt:lpstr>
      <vt:lpstr>Confinement  (band gap engineering)</vt:lpstr>
      <vt:lpstr>The Schrödinger equation</vt:lpstr>
      <vt:lpstr>Effective mass models</vt:lpstr>
      <vt:lpstr>The eigenvalue problems</vt:lpstr>
      <vt:lpstr>Energy states spectrum and wave functions </vt:lpstr>
      <vt:lpstr>Resonances in rail tracks excited by high speed trains</vt:lpstr>
      <vt:lpstr>Finite Element Model</vt:lpstr>
      <vt:lpstr>Palindromic Quadratic Eigenprobelm</vt:lpstr>
      <vt:lpstr>Surface Acoustic Wave Filter(表面聲波濾波器)</vt:lpstr>
      <vt:lpstr>投影片 24</vt:lpstr>
      <vt:lpstr>光子晶體</vt:lpstr>
      <vt:lpstr>投影片 26</vt:lpstr>
      <vt:lpstr>Maxwell Equation</vt:lpstr>
      <vt:lpstr>Summary</vt:lpstr>
    </vt:vector>
  </TitlesOfParts>
  <Company>ntnu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do for numerical computation</dc:title>
  <dc:creator>Hwang</dc:creator>
  <cp:lastModifiedBy>min</cp:lastModifiedBy>
  <cp:revision>301</cp:revision>
  <dcterms:created xsi:type="dcterms:W3CDTF">2003-06-04T01:45:44Z</dcterms:created>
  <dcterms:modified xsi:type="dcterms:W3CDTF">2012-02-19T09:22:18Z</dcterms:modified>
</cp:coreProperties>
</file>